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8288000" cy="10287000"/>
  <p:notesSz cx="6858000" cy="9144000"/>
  <p:embeddedFontLst>
    <p:embeddedFont>
      <p:font typeface="Bree Serif" panose="020B0604020202020204" charset="0"/>
      <p:regular r:id="rId10"/>
    </p:embeddedFont>
    <p:embeddedFont>
      <p:font typeface="Calibri" panose="020F0502020204030204" pitchFamily="34" charset="0"/>
      <p:regular r:id="rId11"/>
      <p:bold r:id="rId12"/>
      <p:italic r:id="rId13"/>
      <p:boldItalic r:id="rId14"/>
    </p:embeddedFont>
    <p:embeddedFont>
      <p:font typeface="Open Sans" panose="020B0606030504020204" pitchFamily="34" charset="0"/>
      <p:regular r:id="rId15"/>
    </p:embeddedFont>
    <p:embeddedFont>
      <p:font typeface="Univers Bold" panose="020B0604020202020204" charset="0"/>
      <p:regular r:id="rId1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2" d="100"/>
          <a:sy n="72" d="100"/>
        </p:scale>
        <p:origin x="65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5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F8F3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5638800" y="527304"/>
            <a:ext cx="12353544" cy="8564880"/>
          </a:xfrm>
          <a:custGeom>
            <a:avLst/>
            <a:gdLst/>
            <a:ahLst/>
            <a:cxnLst/>
            <a:rect l="l" t="t" r="r" b="b"/>
            <a:pathLst>
              <a:path w="12353544" h="8564880">
                <a:moveTo>
                  <a:pt x="0" y="0"/>
                </a:moveTo>
                <a:lnTo>
                  <a:pt x="12353544" y="0"/>
                </a:lnTo>
                <a:lnTo>
                  <a:pt x="12353544" y="8564880"/>
                </a:lnTo>
                <a:lnTo>
                  <a:pt x="0" y="856488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3" name="Freeform 3"/>
          <p:cNvSpPr/>
          <p:nvPr/>
        </p:nvSpPr>
        <p:spPr>
          <a:xfrm>
            <a:off x="10631424" y="9375648"/>
            <a:ext cx="1191768" cy="646176"/>
          </a:xfrm>
          <a:custGeom>
            <a:avLst/>
            <a:gdLst/>
            <a:ahLst/>
            <a:cxnLst/>
            <a:rect l="l" t="t" r="r" b="b"/>
            <a:pathLst>
              <a:path w="1191768" h="646176">
                <a:moveTo>
                  <a:pt x="0" y="0"/>
                </a:moveTo>
                <a:lnTo>
                  <a:pt x="1191768" y="0"/>
                </a:lnTo>
                <a:lnTo>
                  <a:pt x="1191768" y="646176"/>
                </a:lnTo>
                <a:lnTo>
                  <a:pt x="0" y="646176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b="-369"/>
            </a:stretch>
          </a:blipFill>
        </p:spPr>
      </p:sp>
      <p:sp>
        <p:nvSpPr>
          <p:cNvPr id="4" name="Freeform 4"/>
          <p:cNvSpPr/>
          <p:nvPr/>
        </p:nvSpPr>
        <p:spPr>
          <a:xfrm>
            <a:off x="5986272" y="9043416"/>
            <a:ext cx="3642360" cy="1243584"/>
          </a:xfrm>
          <a:custGeom>
            <a:avLst/>
            <a:gdLst/>
            <a:ahLst/>
            <a:cxnLst/>
            <a:rect l="l" t="t" r="r" b="b"/>
            <a:pathLst>
              <a:path w="3642360" h="1243584">
                <a:moveTo>
                  <a:pt x="0" y="0"/>
                </a:moveTo>
                <a:lnTo>
                  <a:pt x="3642360" y="0"/>
                </a:lnTo>
                <a:lnTo>
                  <a:pt x="3642360" y="1243584"/>
                </a:lnTo>
                <a:lnTo>
                  <a:pt x="0" y="1243584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t="-552" b="-8148"/>
            </a:stretch>
          </a:blipFill>
        </p:spPr>
      </p:sp>
      <p:sp>
        <p:nvSpPr>
          <p:cNvPr id="5" name="Freeform 5"/>
          <p:cNvSpPr/>
          <p:nvPr/>
        </p:nvSpPr>
        <p:spPr>
          <a:xfrm>
            <a:off x="13703808" y="9375648"/>
            <a:ext cx="679704" cy="676656"/>
          </a:xfrm>
          <a:custGeom>
            <a:avLst/>
            <a:gdLst/>
            <a:ahLst/>
            <a:cxnLst/>
            <a:rect l="l" t="t" r="r" b="b"/>
            <a:pathLst>
              <a:path w="679704" h="676656">
                <a:moveTo>
                  <a:pt x="0" y="0"/>
                </a:moveTo>
                <a:lnTo>
                  <a:pt x="679704" y="0"/>
                </a:lnTo>
                <a:lnTo>
                  <a:pt x="679704" y="676656"/>
                </a:lnTo>
                <a:lnTo>
                  <a:pt x="0" y="676656"/>
                </a:lnTo>
                <a:lnTo>
                  <a:pt x="0" y="0"/>
                </a:lnTo>
                <a:close/>
              </a:path>
            </a:pathLst>
          </a:custGeom>
          <a:blipFill>
            <a:blip r:embed="rId6"/>
            <a:stretch>
              <a:fillRect/>
            </a:stretch>
          </a:blipFill>
        </p:spPr>
      </p:sp>
      <p:sp>
        <p:nvSpPr>
          <p:cNvPr id="6" name="Freeform 6"/>
          <p:cNvSpPr/>
          <p:nvPr/>
        </p:nvSpPr>
        <p:spPr>
          <a:xfrm>
            <a:off x="16102584" y="9375648"/>
            <a:ext cx="1158240" cy="792480"/>
          </a:xfrm>
          <a:custGeom>
            <a:avLst/>
            <a:gdLst/>
            <a:ahLst/>
            <a:cxnLst/>
            <a:rect l="l" t="t" r="r" b="b"/>
            <a:pathLst>
              <a:path w="1158240" h="792480">
                <a:moveTo>
                  <a:pt x="0" y="0"/>
                </a:moveTo>
                <a:lnTo>
                  <a:pt x="1158240" y="0"/>
                </a:lnTo>
                <a:lnTo>
                  <a:pt x="1158240" y="792480"/>
                </a:lnTo>
                <a:lnTo>
                  <a:pt x="0" y="792480"/>
                </a:lnTo>
                <a:lnTo>
                  <a:pt x="0" y="0"/>
                </a:lnTo>
                <a:close/>
              </a:path>
            </a:pathLst>
          </a:custGeom>
          <a:blipFill>
            <a:blip r:embed="rId7"/>
            <a:stretch>
              <a:fillRect t="-26661" b="-19135"/>
            </a:stretch>
          </a:blipFill>
        </p:spPr>
      </p:sp>
      <p:sp>
        <p:nvSpPr>
          <p:cNvPr id="7" name="TextBox 7"/>
          <p:cNvSpPr txBox="1"/>
          <p:nvPr/>
        </p:nvSpPr>
        <p:spPr>
          <a:xfrm>
            <a:off x="7141464" y="2412930"/>
            <a:ext cx="9550022" cy="96145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7697"/>
              </a:lnSpc>
            </a:pPr>
            <a:r>
              <a:rPr lang="en-US" sz="5498" spc="142">
                <a:solidFill>
                  <a:srgbClr val="00650D"/>
                </a:solidFill>
                <a:latin typeface="Open Sans"/>
                <a:ea typeface="Open Sans"/>
                <a:cs typeface="Open Sans"/>
                <a:sym typeface="Open Sans"/>
              </a:rPr>
              <a:t>TÍTULO DA APRESENTAÇÃO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6146930" y="7082399"/>
            <a:ext cx="2299859" cy="178881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3528"/>
              </a:lnSpc>
            </a:pPr>
            <a:r>
              <a:rPr lang="en-US" sz="2520" spc="68">
                <a:solidFill>
                  <a:srgbClr val="00650D"/>
                </a:solidFill>
                <a:latin typeface="Open Sans"/>
                <a:ea typeface="Open Sans"/>
                <a:cs typeface="Open Sans"/>
                <a:sym typeface="Open Sans"/>
              </a:rPr>
              <a:t>Autor(a): Coautor(a):</a:t>
            </a:r>
          </a:p>
          <a:p>
            <a:pPr algn="l">
              <a:lnSpc>
                <a:spcPts val="3504"/>
              </a:lnSpc>
            </a:pPr>
            <a:r>
              <a:rPr lang="en-US" sz="2495" spc="64">
                <a:solidFill>
                  <a:srgbClr val="00650D"/>
                </a:solidFill>
                <a:latin typeface="Open Sans"/>
                <a:ea typeface="Open Sans"/>
                <a:cs typeface="Open Sans"/>
                <a:sym typeface="Open Sans"/>
              </a:rPr>
              <a:t>Orientador(a): Programa: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310173" y="2599022"/>
            <a:ext cx="3205178" cy="18095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1811"/>
              </a:lnSpc>
            </a:pPr>
            <a:r>
              <a:rPr lang="en-US" sz="11811">
                <a:solidFill>
                  <a:srgbClr val="FFFFFF"/>
                </a:solidFill>
                <a:latin typeface="Univers Bold"/>
                <a:ea typeface="Univers Bold"/>
                <a:cs typeface="Univers Bold"/>
                <a:sym typeface="Univers Bold"/>
              </a:rPr>
              <a:t>IX</a:t>
            </a:r>
          </a:p>
        </p:txBody>
      </p:sp>
      <p:grpSp>
        <p:nvGrpSpPr>
          <p:cNvPr id="10" name="Group 10"/>
          <p:cNvGrpSpPr/>
          <p:nvPr/>
        </p:nvGrpSpPr>
        <p:grpSpPr>
          <a:xfrm>
            <a:off x="276444" y="3943329"/>
            <a:ext cx="2626002" cy="509106"/>
            <a:chOff x="0" y="0"/>
            <a:chExt cx="772257" cy="149718"/>
          </a:xfrm>
        </p:grpSpPr>
        <p:sp>
          <p:nvSpPr>
            <p:cNvPr id="11" name="Freeform 11"/>
            <p:cNvSpPr/>
            <p:nvPr/>
          </p:nvSpPr>
          <p:spPr>
            <a:xfrm>
              <a:off x="0" y="0"/>
              <a:ext cx="772257" cy="149718"/>
            </a:xfrm>
            <a:custGeom>
              <a:avLst/>
              <a:gdLst/>
              <a:ahLst/>
              <a:cxnLst/>
              <a:rect l="l" t="t" r="r" b="b"/>
              <a:pathLst>
                <a:path w="772257" h="149718">
                  <a:moveTo>
                    <a:pt x="0" y="0"/>
                  </a:moveTo>
                  <a:lnTo>
                    <a:pt x="772257" y="0"/>
                  </a:lnTo>
                  <a:lnTo>
                    <a:pt x="772257" y="149718"/>
                  </a:lnTo>
                  <a:lnTo>
                    <a:pt x="0" y="149718"/>
                  </a:lnTo>
                  <a:close/>
                </a:path>
              </a:pathLst>
            </a:custGeom>
            <a:solidFill>
              <a:srgbClr val="00650D"/>
            </a:solidFill>
          </p:spPr>
        </p:sp>
        <p:sp>
          <p:nvSpPr>
            <p:cNvPr id="12" name="TextBox 12"/>
            <p:cNvSpPr txBox="1"/>
            <p:nvPr/>
          </p:nvSpPr>
          <p:spPr>
            <a:xfrm>
              <a:off x="0" y="-28575"/>
              <a:ext cx="772257" cy="178293"/>
            </a:xfrm>
            <a:prstGeom prst="rect">
              <a:avLst/>
            </a:prstGeom>
          </p:spPr>
          <p:txBody>
            <a:bodyPr lIns="55675" tIns="55675" rIns="55675" bIns="55675" rtlCol="0" anchor="ctr"/>
            <a:lstStyle/>
            <a:p>
              <a:pPr algn="ctr">
                <a:lnSpc>
                  <a:spcPts val="2187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13" name="TextBox 13"/>
          <p:cNvSpPr txBox="1"/>
          <p:nvPr/>
        </p:nvSpPr>
        <p:spPr>
          <a:xfrm>
            <a:off x="2926311" y="3933804"/>
            <a:ext cx="614015" cy="63363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142"/>
              </a:lnSpc>
              <a:spcBef>
                <a:spcPct val="0"/>
              </a:spcBef>
            </a:pPr>
            <a:r>
              <a:rPr lang="en-US" sz="4142">
                <a:solidFill>
                  <a:srgbClr val="FFFFFF"/>
                </a:solidFill>
                <a:latin typeface="Univers Bold"/>
                <a:ea typeface="Univers Bold"/>
                <a:cs typeface="Univers Bold"/>
                <a:sym typeface="Univers Bold"/>
              </a:rPr>
              <a:t>de</a:t>
            </a:r>
          </a:p>
        </p:txBody>
      </p:sp>
      <p:grpSp>
        <p:nvGrpSpPr>
          <p:cNvPr id="14" name="Group 14"/>
          <p:cNvGrpSpPr/>
          <p:nvPr/>
        </p:nvGrpSpPr>
        <p:grpSpPr>
          <a:xfrm>
            <a:off x="276444" y="4535980"/>
            <a:ext cx="3918917" cy="582040"/>
            <a:chOff x="0" y="0"/>
            <a:chExt cx="1152478" cy="171167"/>
          </a:xfrm>
        </p:grpSpPr>
        <p:sp>
          <p:nvSpPr>
            <p:cNvPr id="15" name="Freeform 15"/>
            <p:cNvSpPr/>
            <p:nvPr/>
          </p:nvSpPr>
          <p:spPr>
            <a:xfrm>
              <a:off x="0" y="0"/>
              <a:ext cx="1152478" cy="171167"/>
            </a:xfrm>
            <a:custGeom>
              <a:avLst/>
              <a:gdLst/>
              <a:ahLst/>
              <a:cxnLst/>
              <a:rect l="l" t="t" r="r" b="b"/>
              <a:pathLst>
                <a:path w="1152478" h="171167">
                  <a:moveTo>
                    <a:pt x="0" y="0"/>
                  </a:moveTo>
                  <a:lnTo>
                    <a:pt x="1152478" y="0"/>
                  </a:lnTo>
                  <a:lnTo>
                    <a:pt x="1152478" y="171167"/>
                  </a:lnTo>
                  <a:lnTo>
                    <a:pt x="0" y="171167"/>
                  </a:lnTo>
                  <a:close/>
                </a:path>
              </a:pathLst>
            </a:custGeom>
            <a:solidFill>
              <a:srgbClr val="CB5A17"/>
            </a:solidFill>
          </p:spPr>
        </p:sp>
        <p:sp>
          <p:nvSpPr>
            <p:cNvPr id="16" name="TextBox 16"/>
            <p:cNvSpPr txBox="1"/>
            <p:nvPr/>
          </p:nvSpPr>
          <p:spPr>
            <a:xfrm>
              <a:off x="0" y="-28575"/>
              <a:ext cx="1152478" cy="199742"/>
            </a:xfrm>
            <a:prstGeom prst="rect">
              <a:avLst/>
            </a:prstGeom>
          </p:spPr>
          <p:txBody>
            <a:bodyPr lIns="55675" tIns="55675" rIns="55675" bIns="55675" rtlCol="0" anchor="ctr"/>
            <a:lstStyle/>
            <a:p>
              <a:pPr algn="ctr">
                <a:lnSpc>
                  <a:spcPts val="2187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17" name="Group 17"/>
          <p:cNvGrpSpPr/>
          <p:nvPr/>
        </p:nvGrpSpPr>
        <p:grpSpPr>
          <a:xfrm>
            <a:off x="276444" y="5182392"/>
            <a:ext cx="5123018" cy="582040"/>
            <a:chOff x="0" y="0"/>
            <a:chExt cx="1506581" cy="171167"/>
          </a:xfrm>
        </p:grpSpPr>
        <p:sp>
          <p:nvSpPr>
            <p:cNvPr id="18" name="Freeform 18"/>
            <p:cNvSpPr/>
            <p:nvPr/>
          </p:nvSpPr>
          <p:spPr>
            <a:xfrm>
              <a:off x="0" y="0"/>
              <a:ext cx="1506581" cy="171167"/>
            </a:xfrm>
            <a:custGeom>
              <a:avLst/>
              <a:gdLst/>
              <a:ahLst/>
              <a:cxnLst/>
              <a:rect l="l" t="t" r="r" b="b"/>
              <a:pathLst>
                <a:path w="1506581" h="171167">
                  <a:moveTo>
                    <a:pt x="0" y="0"/>
                  </a:moveTo>
                  <a:lnTo>
                    <a:pt x="1506581" y="0"/>
                  </a:lnTo>
                  <a:lnTo>
                    <a:pt x="1506581" y="171167"/>
                  </a:lnTo>
                  <a:lnTo>
                    <a:pt x="0" y="171167"/>
                  </a:lnTo>
                  <a:close/>
                </a:path>
              </a:pathLst>
            </a:custGeom>
            <a:solidFill>
              <a:srgbClr val="EC9D28"/>
            </a:solidFill>
          </p:spPr>
        </p:sp>
        <p:sp>
          <p:nvSpPr>
            <p:cNvPr id="19" name="TextBox 19"/>
            <p:cNvSpPr txBox="1"/>
            <p:nvPr/>
          </p:nvSpPr>
          <p:spPr>
            <a:xfrm>
              <a:off x="0" y="-28575"/>
              <a:ext cx="1506581" cy="199742"/>
            </a:xfrm>
            <a:prstGeom prst="rect">
              <a:avLst/>
            </a:prstGeom>
          </p:spPr>
          <p:txBody>
            <a:bodyPr lIns="55675" tIns="55675" rIns="55675" bIns="55675" rtlCol="0" anchor="ctr"/>
            <a:lstStyle/>
            <a:p>
              <a:pPr algn="ctr">
                <a:lnSpc>
                  <a:spcPts val="2187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20" name="TextBox 20"/>
          <p:cNvSpPr txBox="1"/>
          <p:nvPr/>
        </p:nvSpPr>
        <p:spPr>
          <a:xfrm>
            <a:off x="389507" y="3950286"/>
            <a:ext cx="2284996" cy="52944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3411"/>
              </a:lnSpc>
              <a:spcBef>
                <a:spcPct val="0"/>
              </a:spcBef>
            </a:pPr>
            <a:r>
              <a:rPr lang="en-US" sz="3411">
                <a:solidFill>
                  <a:srgbClr val="FFFFFF"/>
                </a:solidFill>
                <a:latin typeface="Univers Bold"/>
                <a:ea typeface="Univers Bold"/>
                <a:cs typeface="Univers Bold"/>
                <a:sym typeface="Univers Bold"/>
              </a:rPr>
              <a:t>Encontro</a:t>
            </a:r>
          </a:p>
        </p:txBody>
      </p:sp>
      <p:sp>
        <p:nvSpPr>
          <p:cNvPr id="21" name="TextBox 21"/>
          <p:cNvSpPr txBox="1"/>
          <p:nvPr/>
        </p:nvSpPr>
        <p:spPr>
          <a:xfrm>
            <a:off x="276444" y="6177620"/>
            <a:ext cx="4746234" cy="83332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250"/>
              </a:lnSpc>
            </a:pPr>
            <a:r>
              <a:rPr lang="en-US" sz="1890">
                <a:solidFill>
                  <a:srgbClr val="FFFFFF"/>
                </a:solidFill>
                <a:latin typeface="Bree Serif"/>
                <a:ea typeface="Bree Serif"/>
                <a:cs typeface="Bree Serif"/>
                <a:sym typeface="Bree Serif"/>
              </a:rPr>
              <a:t>A Pós-Graduação como Estratégia de Desenvolvimento Sustentável </a:t>
            </a:r>
          </a:p>
          <a:p>
            <a:pPr algn="ctr">
              <a:lnSpc>
                <a:spcPts val="2250"/>
              </a:lnSpc>
            </a:pPr>
            <a:r>
              <a:rPr lang="en-US" sz="1890">
                <a:solidFill>
                  <a:srgbClr val="FFFFFF"/>
                </a:solidFill>
                <a:latin typeface="Bree Serif"/>
                <a:ea typeface="Bree Serif"/>
                <a:cs typeface="Bree Serif"/>
                <a:sym typeface="Bree Serif"/>
              </a:rPr>
              <a:t>na Amazônia Legal</a:t>
            </a:r>
          </a:p>
        </p:txBody>
      </p:sp>
      <p:sp>
        <p:nvSpPr>
          <p:cNvPr id="22" name="TextBox 22"/>
          <p:cNvSpPr txBox="1"/>
          <p:nvPr/>
        </p:nvSpPr>
        <p:spPr>
          <a:xfrm>
            <a:off x="353047" y="5220999"/>
            <a:ext cx="4774722" cy="52094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3404"/>
              </a:lnSpc>
              <a:spcBef>
                <a:spcPct val="0"/>
              </a:spcBef>
            </a:pPr>
            <a:r>
              <a:rPr lang="en-US" sz="3404">
                <a:solidFill>
                  <a:srgbClr val="FFFFFF"/>
                </a:solidFill>
                <a:latin typeface="Univers Bold"/>
                <a:ea typeface="Univers Bold"/>
                <a:cs typeface="Univers Bold"/>
                <a:sym typeface="Univers Bold"/>
              </a:rPr>
              <a:t>30/09 a 03/10 de 2024</a:t>
            </a:r>
          </a:p>
        </p:txBody>
      </p:sp>
      <p:sp>
        <p:nvSpPr>
          <p:cNvPr id="23" name="TextBox 23"/>
          <p:cNvSpPr txBox="1"/>
          <p:nvPr/>
        </p:nvSpPr>
        <p:spPr>
          <a:xfrm>
            <a:off x="389507" y="4563250"/>
            <a:ext cx="3125844" cy="51797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404"/>
              </a:lnSpc>
              <a:spcBef>
                <a:spcPct val="0"/>
              </a:spcBef>
            </a:pPr>
            <a:r>
              <a:rPr lang="en-US" sz="3404">
                <a:solidFill>
                  <a:srgbClr val="FFFFFF"/>
                </a:solidFill>
                <a:latin typeface="Univers Bold"/>
                <a:ea typeface="Univers Bold"/>
                <a:cs typeface="Univers Bold"/>
                <a:sym typeface="Univers Bold"/>
              </a:rPr>
              <a:t>Pós-Graduação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1CF9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207264" y="170688"/>
            <a:ext cx="4114800" cy="4114800"/>
          </a:xfrm>
          <a:custGeom>
            <a:avLst/>
            <a:gdLst/>
            <a:ahLst/>
            <a:cxnLst/>
            <a:rect l="l" t="t" r="r" b="b"/>
            <a:pathLst>
              <a:path w="4114800" h="4114800">
                <a:moveTo>
                  <a:pt x="0" y="0"/>
                </a:moveTo>
                <a:lnTo>
                  <a:pt x="4114800" y="0"/>
                </a:lnTo>
                <a:lnTo>
                  <a:pt x="4114800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3" name="Freeform 3"/>
          <p:cNvSpPr/>
          <p:nvPr/>
        </p:nvSpPr>
        <p:spPr>
          <a:xfrm>
            <a:off x="8446008" y="9381744"/>
            <a:ext cx="1167384" cy="633984"/>
          </a:xfrm>
          <a:custGeom>
            <a:avLst/>
            <a:gdLst/>
            <a:ahLst/>
            <a:cxnLst/>
            <a:rect l="l" t="t" r="r" b="b"/>
            <a:pathLst>
              <a:path w="1167384" h="633984">
                <a:moveTo>
                  <a:pt x="0" y="0"/>
                </a:moveTo>
                <a:lnTo>
                  <a:pt x="1167384" y="0"/>
                </a:lnTo>
                <a:lnTo>
                  <a:pt x="1167384" y="633984"/>
                </a:lnTo>
                <a:lnTo>
                  <a:pt x="0" y="633984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</p:sp>
      <p:sp>
        <p:nvSpPr>
          <p:cNvPr id="4" name="Freeform 4"/>
          <p:cNvSpPr/>
          <p:nvPr/>
        </p:nvSpPr>
        <p:spPr>
          <a:xfrm>
            <a:off x="9659112" y="9259824"/>
            <a:ext cx="865632" cy="801624"/>
          </a:xfrm>
          <a:custGeom>
            <a:avLst/>
            <a:gdLst/>
            <a:ahLst/>
            <a:cxnLst/>
            <a:rect l="l" t="t" r="r" b="b"/>
            <a:pathLst>
              <a:path w="865632" h="801624">
                <a:moveTo>
                  <a:pt x="0" y="0"/>
                </a:moveTo>
                <a:lnTo>
                  <a:pt x="865632" y="0"/>
                </a:lnTo>
                <a:lnTo>
                  <a:pt x="865632" y="801624"/>
                </a:lnTo>
                <a:lnTo>
                  <a:pt x="0" y="801624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5" name="Freeform 5"/>
          <p:cNvSpPr/>
          <p:nvPr/>
        </p:nvSpPr>
        <p:spPr>
          <a:xfrm>
            <a:off x="6531864" y="9470136"/>
            <a:ext cx="1648968" cy="612648"/>
          </a:xfrm>
          <a:custGeom>
            <a:avLst/>
            <a:gdLst/>
            <a:ahLst/>
            <a:cxnLst/>
            <a:rect l="l" t="t" r="r" b="b"/>
            <a:pathLst>
              <a:path w="1648968" h="612648">
                <a:moveTo>
                  <a:pt x="0" y="0"/>
                </a:moveTo>
                <a:lnTo>
                  <a:pt x="1648968" y="0"/>
                </a:lnTo>
                <a:lnTo>
                  <a:pt x="1648968" y="612648"/>
                </a:lnTo>
                <a:lnTo>
                  <a:pt x="0" y="612648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/>
            </a:stretch>
          </a:blipFill>
        </p:spPr>
      </p:sp>
      <p:sp>
        <p:nvSpPr>
          <p:cNvPr id="6" name="Freeform 6"/>
          <p:cNvSpPr/>
          <p:nvPr/>
        </p:nvSpPr>
        <p:spPr>
          <a:xfrm>
            <a:off x="10570464" y="9470136"/>
            <a:ext cx="1185672" cy="505968"/>
          </a:xfrm>
          <a:custGeom>
            <a:avLst/>
            <a:gdLst/>
            <a:ahLst/>
            <a:cxnLst/>
            <a:rect l="l" t="t" r="r" b="b"/>
            <a:pathLst>
              <a:path w="1185672" h="505968">
                <a:moveTo>
                  <a:pt x="0" y="0"/>
                </a:moveTo>
                <a:lnTo>
                  <a:pt x="1185672" y="0"/>
                </a:lnTo>
                <a:lnTo>
                  <a:pt x="1185672" y="505968"/>
                </a:lnTo>
                <a:lnTo>
                  <a:pt x="0" y="505968"/>
                </a:lnTo>
                <a:lnTo>
                  <a:pt x="0" y="0"/>
                </a:lnTo>
                <a:close/>
              </a:path>
            </a:pathLst>
          </a:custGeom>
          <a:blipFill>
            <a:blip r:embed="rId6"/>
            <a:stretch>
              <a:fillRect/>
            </a:stretch>
          </a:blipFill>
        </p:spPr>
      </p:sp>
      <p:sp>
        <p:nvSpPr>
          <p:cNvPr id="7" name="TextBox 7"/>
          <p:cNvSpPr txBox="1"/>
          <p:nvPr/>
        </p:nvSpPr>
        <p:spPr>
          <a:xfrm>
            <a:off x="1029005" y="416233"/>
            <a:ext cx="4841967" cy="96145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7697"/>
              </a:lnSpc>
            </a:pPr>
            <a:r>
              <a:rPr lang="en-US" sz="5498" spc="142">
                <a:solidFill>
                  <a:srgbClr val="00650D"/>
                </a:solidFill>
                <a:latin typeface="Open Sans"/>
                <a:ea typeface="Open Sans"/>
                <a:cs typeface="Open Sans"/>
                <a:sym typeface="Open Sans"/>
              </a:rPr>
              <a:t>INTRODUÇÃO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15458654" y="249992"/>
            <a:ext cx="1628174" cy="9239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6000"/>
              </a:lnSpc>
            </a:pPr>
            <a:r>
              <a:rPr lang="en-US" sz="6000">
                <a:solidFill>
                  <a:srgbClr val="FFFFFF"/>
                </a:solidFill>
                <a:latin typeface="Univers Bold"/>
                <a:ea typeface="Univers Bold"/>
                <a:cs typeface="Univers Bold"/>
                <a:sym typeface="Univers Bold"/>
              </a:rPr>
              <a:t>IX</a:t>
            </a:r>
          </a:p>
        </p:txBody>
      </p:sp>
      <p:grpSp>
        <p:nvGrpSpPr>
          <p:cNvPr id="9" name="Group 9"/>
          <p:cNvGrpSpPr/>
          <p:nvPr/>
        </p:nvGrpSpPr>
        <p:grpSpPr>
          <a:xfrm>
            <a:off x="15441521" y="937563"/>
            <a:ext cx="1333962" cy="258617"/>
            <a:chOff x="0" y="0"/>
            <a:chExt cx="772257" cy="149718"/>
          </a:xfrm>
        </p:grpSpPr>
        <p:sp>
          <p:nvSpPr>
            <p:cNvPr id="10" name="Freeform 10"/>
            <p:cNvSpPr/>
            <p:nvPr/>
          </p:nvSpPr>
          <p:spPr>
            <a:xfrm>
              <a:off x="0" y="0"/>
              <a:ext cx="772257" cy="149718"/>
            </a:xfrm>
            <a:custGeom>
              <a:avLst/>
              <a:gdLst/>
              <a:ahLst/>
              <a:cxnLst/>
              <a:rect l="l" t="t" r="r" b="b"/>
              <a:pathLst>
                <a:path w="772257" h="149718">
                  <a:moveTo>
                    <a:pt x="0" y="0"/>
                  </a:moveTo>
                  <a:lnTo>
                    <a:pt x="772257" y="0"/>
                  </a:lnTo>
                  <a:lnTo>
                    <a:pt x="772257" y="149718"/>
                  </a:lnTo>
                  <a:lnTo>
                    <a:pt x="0" y="149718"/>
                  </a:lnTo>
                  <a:close/>
                </a:path>
              </a:pathLst>
            </a:custGeom>
            <a:solidFill>
              <a:srgbClr val="00650D"/>
            </a:solidFill>
          </p:spPr>
        </p:sp>
        <p:sp>
          <p:nvSpPr>
            <p:cNvPr id="11" name="TextBox 11"/>
            <p:cNvSpPr txBox="1"/>
            <p:nvPr/>
          </p:nvSpPr>
          <p:spPr>
            <a:xfrm>
              <a:off x="0" y="-28575"/>
              <a:ext cx="772257" cy="178293"/>
            </a:xfrm>
            <a:prstGeom prst="rect">
              <a:avLst/>
            </a:prstGeom>
          </p:spPr>
          <p:txBody>
            <a:bodyPr lIns="28282" tIns="28282" rIns="28282" bIns="28282" rtlCol="0" anchor="ctr"/>
            <a:lstStyle/>
            <a:p>
              <a:pPr algn="ctr">
                <a:lnSpc>
                  <a:spcPts val="2187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12" name="TextBox 12"/>
          <p:cNvSpPr txBox="1"/>
          <p:nvPr/>
        </p:nvSpPr>
        <p:spPr>
          <a:xfrm>
            <a:off x="16787606" y="928038"/>
            <a:ext cx="471389" cy="27642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2104"/>
              </a:lnSpc>
              <a:spcBef>
                <a:spcPct val="0"/>
              </a:spcBef>
            </a:pPr>
            <a:r>
              <a:rPr lang="en-US" sz="2104" dirty="0">
                <a:solidFill>
                  <a:srgbClr val="FFFFFF"/>
                </a:solidFill>
                <a:latin typeface="Univers Bold"/>
                <a:ea typeface="Univers Bold"/>
                <a:cs typeface="Univers Bold"/>
                <a:sym typeface="Univers Bold"/>
              </a:rPr>
              <a:t>de</a:t>
            </a:r>
          </a:p>
        </p:txBody>
      </p:sp>
      <p:grpSp>
        <p:nvGrpSpPr>
          <p:cNvPr id="13" name="Group 13"/>
          <p:cNvGrpSpPr/>
          <p:nvPr/>
        </p:nvGrpSpPr>
        <p:grpSpPr>
          <a:xfrm>
            <a:off x="15441521" y="1238619"/>
            <a:ext cx="1990740" cy="295666"/>
            <a:chOff x="0" y="0"/>
            <a:chExt cx="1152478" cy="171167"/>
          </a:xfrm>
        </p:grpSpPr>
        <p:sp>
          <p:nvSpPr>
            <p:cNvPr id="14" name="Freeform 14"/>
            <p:cNvSpPr/>
            <p:nvPr/>
          </p:nvSpPr>
          <p:spPr>
            <a:xfrm>
              <a:off x="0" y="0"/>
              <a:ext cx="1152478" cy="171167"/>
            </a:xfrm>
            <a:custGeom>
              <a:avLst/>
              <a:gdLst/>
              <a:ahLst/>
              <a:cxnLst/>
              <a:rect l="l" t="t" r="r" b="b"/>
              <a:pathLst>
                <a:path w="1152478" h="171167">
                  <a:moveTo>
                    <a:pt x="0" y="0"/>
                  </a:moveTo>
                  <a:lnTo>
                    <a:pt x="1152478" y="0"/>
                  </a:lnTo>
                  <a:lnTo>
                    <a:pt x="1152478" y="171167"/>
                  </a:lnTo>
                  <a:lnTo>
                    <a:pt x="0" y="171167"/>
                  </a:lnTo>
                  <a:close/>
                </a:path>
              </a:pathLst>
            </a:custGeom>
            <a:solidFill>
              <a:srgbClr val="CB5A17"/>
            </a:solidFill>
          </p:spPr>
        </p:sp>
        <p:sp>
          <p:nvSpPr>
            <p:cNvPr id="15" name="TextBox 15"/>
            <p:cNvSpPr txBox="1"/>
            <p:nvPr/>
          </p:nvSpPr>
          <p:spPr>
            <a:xfrm>
              <a:off x="0" y="-28575"/>
              <a:ext cx="1152478" cy="199742"/>
            </a:xfrm>
            <a:prstGeom prst="rect">
              <a:avLst/>
            </a:prstGeom>
          </p:spPr>
          <p:txBody>
            <a:bodyPr lIns="28282" tIns="28282" rIns="28282" bIns="28282" rtlCol="0" anchor="ctr"/>
            <a:lstStyle/>
            <a:p>
              <a:pPr algn="ctr">
                <a:lnSpc>
                  <a:spcPts val="2187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16" name="Group 16"/>
          <p:cNvGrpSpPr/>
          <p:nvPr/>
        </p:nvGrpSpPr>
        <p:grpSpPr>
          <a:xfrm>
            <a:off x="15441521" y="1566985"/>
            <a:ext cx="2602402" cy="295666"/>
            <a:chOff x="0" y="0"/>
            <a:chExt cx="1506581" cy="171167"/>
          </a:xfrm>
        </p:grpSpPr>
        <p:sp>
          <p:nvSpPr>
            <p:cNvPr id="17" name="Freeform 17"/>
            <p:cNvSpPr/>
            <p:nvPr/>
          </p:nvSpPr>
          <p:spPr>
            <a:xfrm>
              <a:off x="0" y="0"/>
              <a:ext cx="1506581" cy="171167"/>
            </a:xfrm>
            <a:custGeom>
              <a:avLst/>
              <a:gdLst/>
              <a:ahLst/>
              <a:cxnLst/>
              <a:rect l="l" t="t" r="r" b="b"/>
              <a:pathLst>
                <a:path w="1506581" h="171167">
                  <a:moveTo>
                    <a:pt x="0" y="0"/>
                  </a:moveTo>
                  <a:lnTo>
                    <a:pt x="1506581" y="0"/>
                  </a:lnTo>
                  <a:lnTo>
                    <a:pt x="1506581" y="171167"/>
                  </a:lnTo>
                  <a:lnTo>
                    <a:pt x="0" y="171167"/>
                  </a:lnTo>
                  <a:close/>
                </a:path>
              </a:pathLst>
            </a:custGeom>
            <a:solidFill>
              <a:srgbClr val="EC9D28"/>
            </a:solidFill>
          </p:spPr>
        </p:sp>
        <p:sp>
          <p:nvSpPr>
            <p:cNvPr id="18" name="TextBox 18"/>
            <p:cNvSpPr txBox="1"/>
            <p:nvPr/>
          </p:nvSpPr>
          <p:spPr>
            <a:xfrm>
              <a:off x="0" y="-28575"/>
              <a:ext cx="1506581" cy="199742"/>
            </a:xfrm>
            <a:prstGeom prst="rect">
              <a:avLst/>
            </a:prstGeom>
          </p:spPr>
          <p:txBody>
            <a:bodyPr lIns="28282" tIns="28282" rIns="28282" bIns="28282" rtlCol="0" anchor="ctr"/>
            <a:lstStyle/>
            <a:p>
              <a:pPr algn="ctr">
                <a:lnSpc>
                  <a:spcPts val="2187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19" name="TextBox 19"/>
          <p:cNvSpPr txBox="1"/>
          <p:nvPr/>
        </p:nvSpPr>
        <p:spPr>
          <a:xfrm>
            <a:off x="15498955" y="936411"/>
            <a:ext cx="1160737" cy="27363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732"/>
              </a:lnSpc>
              <a:spcBef>
                <a:spcPct val="0"/>
              </a:spcBef>
            </a:pPr>
            <a:r>
              <a:rPr lang="en-US" sz="1732">
                <a:solidFill>
                  <a:srgbClr val="FFFFFF"/>
                </a:solidFill>
                <a:latin typeface="Univers Bold"/>
                <a:ea typeface="Univers Bold"/>
                <a:cs typeface="Univers Bold"/>
                <a:sym typeface="Univers Bold"/>
              </a:rPr>
              <a:t>Encontro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15494905" y="2014013"/>
            <a:ext cx="2411003" cy="42815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142"/>
              </a:lnSpc>
            </a:pPr>
            <a:r>
              <a:rPr lang="en-US" sz="960">
                <a:solidFill>
                  <a:srgbClr val="FFFFFF"/>
                </a:solidFill>
                <a:latin typeface="Bree Serif"/>
                <a:ea typeface="Bree Serif"/>
                <a:cs typeface="Bree Serif"/>
                <a:sym typeface="Bree Serif"/>
              </a:rPr>
              <a:t>A Pós-Graduação como Estratégia de Desenvolvimento Sustentável </a:t>
            </a:r>
          </a:p>
          <a:p>
            <a:pPr algn="ctr">
              <a:lnSpc>
                <a:spcPts val="1142"/>
              </a:lnSpc>
            </a:pPr>
            <a:r>
              <a:rPr lang="en-US" sz="960">
                <a:solidFill>
                  <a:srgbClr val="FFFFFF"/>
                </a:solidFill>
                <a:latin typeface="Bree Serif"/>
                <a:ea typeface="Bree Serif"/>
                <a:cs typeface="Bree Serif"/>
                <a:sym typeface="Bree Serif"/>
              </a:rPr>
              <a:t>na Amazônia Legal</a:t>
            </a:r>
          </a:p>
        </p:txBody>
      </p:sp>
      <p:sp>
        <p:nvSpPr>
          <p:cNvPr id="21" name="TextBox 21"/>
          <p:cNvSpPr txBox="1"/>
          <p:nvPr/>
        </p:nvSpPr>
        <p:spPr>
          <a:xfrm>
            <a:off x="15480434" y="1581910"/>
            <a:ext cx="2425474" cy="26931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729"/>
              </a:lnSpc>
              <a:spcBef>
                <a:spcPct val="0"/>
              </a:spcBef>
            </a:pPr>
            <a:r>
              <a:rPr lang="en-US" sz="1729">
                <a:solidFill>
                  <a:srgbClr val="FFFFFF"/>
                </a:solidFill>
                <a:latin typeface="Univers Bold"/>
                <a:ea typeface="Univers Bold"/>
                <a:cs typeface="Univers Bold"/>
                <a:sym typeface="Univers Bold"/>
              </a:rPr>
              <a:t>30/09 a 03/10 de 2024</a:t>
            </a:r>
          </a:p>
        </p:txBody>
      </p:sp>
      <p:sp>
        <p:nvSpPr>
          <p:cNvPr id="22" name="TextBox 22"/>
          <p:cNvSpPr txBox="1"/>
          <p:nvPr/>
        </p:nvSpPr>
        <p:spPr>
          <a:xfrm>
            <a:off x="15498955" y="1245427"/>
            <a:ext cx="2898641" cy="27252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729"/>
              </a:lnSpc>
              <a:spcBef>
                <a:spcPct val="0"/>
              </a:spcBef>
            </a:pPr>
            <a:r>
              <a:rPr lang="en-US" sz="1729">
                <a:solidFill>
                  <a:srgbClr val="FFFFFF"/>
                </a:solidFill>
                <a:latin typeface="Univers Bold"/>
                <a:ea typeface="Univers Bold"/>
                <a:cs typeface="Univers Bold"/>
                <a:sym typeface="Univers Bold"/>
              </a:rPr>
              <a:t>Pós-Graduação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1CF9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176784" y="164592"/>
            <a:ext cx="4364736" cy="4114800"/>
          </a:xfrm>
          <a:custGeom>
            <a:avLst/>
            <a:gdLst/>
            <a:ahLst/>
            <a:cxnLst/>
            <a:rect l="l" t="t" r="r" b="b"/>
            <a:pathLst>
              <a:path w="4364736" h="4114800">
                <a:moveTo>
                  <a:pt x="0" y="0"/>
                </a:moveTo>
                <a:lnTo>
                  <a:pt x="4364736" y="0"/>
                </a:lnTo>
                <a:lnTo>
                  <a:pt x="4364736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3" name="Freeform 3"/>
          <p:cNvSpPr/>
          <p:nvPr/>
        </p:nvSpPr>
        <p:spPr>
          <a:xfrm>
            <a:off x="8446008" y="9381744"/>
            <a:ext cx="1167384" cy="633984"/>
          </a:xfrm>
          <a:custGeom>
            <a:avLst/>
            <a:gdLst/>
            <a:ahLst/>
            <a:cxnLst/>
            <a:rect l="l" t="t" r="r" b="b"/>
            <a:pathLst>
              <a:path w="1167384" h="633984">
                <a:moveTo>
                  <a:pt x="0" y="0"/>
                </a:moveTo>
                <a:lnTo>
                  <a:pt x="1167384" y="0"/>
                </a:lnTo>
                <a:lnTo>
                  <a:pt x="1167384" y="633984"/>
                </a:lnTo>
                <a:lnTo>
                  <a:pt x="0" y="633984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</p:sp>
      <p:sp>
        <p:nvSpPr>
          <p:cNvPr id="4" name="Freeform 4"/>
          <p:cNvSpPr/>
          <p:nvPr/>
        </p:nvSpPr>
        <p:spPr>
          <a:xfrm>
            <a:off x="9659112" y="9259824"/>
            <a:ext cx="865632" cy="801624"/>
          </a:xfrm>
          <a:custGeom>
            <a:avLst/>
            <a:gdLst/>
            <a:ahLst/>
            <a:cxnLst/>
            <a:rect l="l" t="t" r="r" b="b"/>
            <a:pathLst>
              <a:path w="865632" h="801624">
                <a:moveTo>
                  <a:pt x="0" y="0"/>
                </a:moveTo>
                <a:lnTo>
                  <a:pt x="865632" y="0"/>
                </a:lnTo>
                <a:lnTo>
                  <a:pt x="865632" y="801624"/>
                </a:lnTo>
                <a:lnTo>
                  <a:pt x="0" y="801624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5" name="Freeform 5"/>
          <p:cNvSpPr/>
          <p:nvPr/>
        </p:nvSpPr>
        <p:spPr>
          <a:xfrm>
            <a:off x="6531864" y="9470136"/>
            <a:ext cx="1648968" cy="612648"/>
          </a:xfrm>
          <a:custGeom>
            <a:avLst/>
            <a:gdLst/>
            <a:ahLst/>
            <a:cxnLst/>
            <a:rect l="l" t="t" r="r" b="b"/>
            <a:pathLst>
              <a:path w="1648968" h="612648">
                <a:moveTo>
                  <a:pt x="0" y="0"/>
                </a:moveTo>
                <a:lnTo>
                  <a:pt x="1648968" y="0"/>
                </a:lnTo>
                <a:lnTo>
                  <a:pt x="1648968" y="612648"/>
                </a:lnTo>
                <a:lnTo>
                  <a:pt x="0" y="612648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/>
            </a:stretch>
          </a:blipFill>
        </p:spPr>
      </p:sp>
      <p:sp>
        <p:nvSpPr>
          <p:cNvPr id="6" name="Freeform 6"/>
          <p:cNvSpPr/>
          <p:nvPr/>
        </p:nvSpPr>
        <p:spPr>
          <a:xfrm>
            <a:off x="10570464" y="9470136"/>
            <a:ext cx="1185672" cy="505968"/>
          </a:xfrm>
          <a:custGeom>
            <a:avLst/>
            <a:gdLst/>
            <a:ahLst/>
            <a:cxnLst/>
            <a:rect l="l" t="t" r="r" b="b"/>
            <a:pathLst>
              <a:path w="1185672" h="505968">
                <a:moveTo>
                  <a:pt x="0" y="0"/>
                </a:moveTo>
                <a:lnTo>
                  <a:pt x="1185672" y="0"/>
                </a:lnTo>
                <a:lnTo>
                  <a:pt x="1185672" y="505968"/>
                </a:lnTo>
                <a:lnTo>
                  <a:pt x="0" y="505968"/>
                </a:lnTo>
                <a:lnTo>
                  <a:pt x="0" y="0"/>
                </a:lnTo>
                <a:close/>
              </a:path>
            </a:pathLst>
          </a:custGeom>
          <a:blipFill>
            <a:blip r:embed="rId6"/>
            <a:stretch>
              <a:fillRect/>
            </a:stretch>
          </a:blipFill>
        </p:spPr>
      </p:sp>
      <p:sp>
        <p:nvSpPr>
          <p:cNvPr id="7" name="TextBox 7"/>
          <p:cNvSpPr txBox="1"/>
          <p:nvPr/>
        </p:nvSpPr>
        <p:spPr>
          <a:xfrm>
            <a:off x="1029005" y="416233"/>
            <a:ext cx="3750774" cy="96145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7697"/>
              </a:lnSpc>
            </a:pPr>
            <a:r>
              <a:rPr lang="en-US" sz="5498" spc="142">
                <a:solidFill>
                  <a:srgbClr val="00650D"/>
                </a:solidFill>
                <a:latin typeface="Open Sans"/>
                <a:ea typeface="Open Sans"/>
                <a:cs typeface="Open Sans"/>
                <a:sym typeface="Open Sans"/>
              </a:rPr>
              <a:t>OBJETIVOS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15458654" y="249992"/>
            <a:ext cx="1628174" cy="9239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6000"/>
              </a:lnSpc>
            </a:pPr>
            <a:r>
              <a:rPr lang="en-US" sz="6000">
                <a:solidFill>
                  <a:srgbClr val="FFFFFF"/>
                </a:solidFill>
                <a:latin typeface="Univers Bold"/>
                <a:ea typeface="Univers Bold"/>
                <a:cs typeface="Univers Bold"/>
                <a:sym typeface="Univers Bold"/>
              </a:rPr>
              <a:t>IX</a:t>
            </a:r>
          </a:p>
        </p:txBody>
      </p:sp>
      <p:grpSp>
        <p:nvGrpSpPr>
          <p:cNvPr id="9" name="Group 9"/>
          <p:cNvGrpSpPr/>
          <p:nvPr/>
        </p:nvGrpSpPr>
        <p:grpSpPr>
          <a:xfrm>
            <a:off x="15441521" y="937563"/>
            <a:ext cx="1333962" cy="258617"/>
            <a:chOff x="0" y="0"/>
            <a:chExt cx="772257" cy="149718"/>
          </a:xfrm>
        </p:grpSpPr>
        <p:sp>
          <p:nvSpPr>
            <p:cNvPr id="10" name="Freeform 10"/>
            <p:cNvSpPr/>
            <p:nvPr/>
          </p:nvSpPr>
          <p:spPr>
            <a:xfrm>
              <a:off x="0" y="0"/>
              <a:ext cx="772257" cy="149718"/>
            </a:xfrm>
            <a:custGeom>
              <a:avLst/>
              <a:gdLst/>
              <a:ahLst/>
              <a:cxnLst/>
              <a:rect l="l" t="t" r="r" b="b"/>
              <a:pathLst>
                <a:path w="772257" h="149718">
                  <a:moveTo>
                    <a:pt x="0" y="0"/>
                  </a:moveTo>
                  <a:lnTo>
                    <a:pt x="772257" y="0"/>
                  </a:lnTo>
                  <a:lnTo>
                    <a:pt x="772257" y="149718"/>
                  </a:lnTo>
                  <a:lnTo>
                    <a:pt x="0" y="149718"/>
                  </a:lnTo>
                  <a:close/>
                </a:path>
              </a:pathLst>
            </a:custGeom>
            <a:solidFill>
              <a:srgbClr val="00650D"/>
            </a:solidFill>
          </p:spPr>
        </p:sp>
        <p:sp>
          <p:nvSpPr>
            <p:cNvPr id="11" name="TextBox 11"/>
            <p:cNvSpPr txBox="1"/>
            <p:nvPr/>
          </p:nvSpPr>
          <p:spPr>
            <a:xfrm>
              <a:off x="0" y="-28575"/>
              <a:ext cx="772257" cy="178293"/>
            </a:xfrm>
            <a:prstGeom prst="rect">
              <a:avLst/>
            </a:prstGeom>
          </p:spPr>
          <p:txBody>
            <a:bodyPr lIns="28282" tIns="28282" rIns="28282" bIns="28282" rtlCol="0" anchor="ctr"/>
            <a:lstStyle/>
            <a:p>
              <a:pPr algn="ctr">
                <a:lnSpc>
                  <a:spcPts val="2187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12" name="TextBox 12"/>
          <p:cNvSpPr txBox="1"/>
          <p:nvPr/>
        </p:nvSpPr>
        <p:spPr>
          <a:xfrm>
            <a:off x="16787606" y="928038"/>
            <a:ext cx="471389" cy="27642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2104"/>
              </a:lnSpc>
              <a:spcBef>
                <a:spcPct val="0"/>
              </a:spcBef>
            </a:pPr>
            <a:r>
              <a:rPr lang="en-US" sz="2104" dirty="0">
                <a:solidFill>
                  <a:srgbClr val="FFFFFF"/>
                </a:solidFill>
                <a:latin typeface="Univers Bold"/>
                <a:ea typeface="Univers Bold"/>
                <a:cs typeface="Univers Bold"/>
                <a:sym typeface="Univers Bold"/>
              </a:rPr>
              <a:t>de</a:t>
            </a:r>
          </a:p>
        </p:txBody>
      </p:sp>
      <p:grpSp>
        <p:nvGrpSpPr>
          <p:cNvPr id="13" name="Group 13"/>
          <p:cNvGrpSpPr/>
          <p:nvPr/>
        </p:nvGrpSpPr>
        <p:grpSpPr>
          <a:xfrm>
            <a:off x="15441521" y="1238619"/>
            <a:ext cx="1990740" cy="295666"/>
            <a:chOff x="0" y="0"/>
            <a:chExt cx="1152478" cy="171167"/>
          </a:xfrm>
        </p:grpSpPr>
        <p:sp>
          <p:nvSpPr>
            <p:cNvPr id="14" name="Freeform 14"/>
            <p:cNvSpPr/>
            <p:nvPr/>
          </p:nvSpPr>
          <p:spPr>
            <a:xfrm>
              <a:off x="0" y="0"/>
              <a:ext cx="1152478" cy="171167"/>
            </a:xfrm>
            <a:custGeom>
              <a:avLst/>
              <a:gdLst/>
              <a:ahLst/>
              <a:cxnLst/>
              <a:rect l="l" t="t" r="r" b="b"/>
              <a:pathLst>
                <a:path w="1152478" h="171167">
                  <a:moveTo>
                    <a:pt x="0" y="0"/>
                  </a:moveTo>
                  <a:lnTo>
                    <a:pt x="1152478" y="0"/>
                  </a:lnTo>
                  <a:lnTo>
                    <a:pt x="1152478" y="171167"/>
                  </a:lnTo>
                  <a:lnTo>
                    <a:pt x="0" y="171167"/>
                  </a:lnTo>
                  <a:close/>
                </a:path>
              </a:pathLst>
            </a:custGeom>
            <a:solidFill>
              <a:srgbClr val="CB5A17"/>
            </a:solidFill>
          </p:spPr>
        </p:sp>
        <p:sp>
          <p:nvSpPr>
            <p:cNvPr id="15" name="TextBox 15"/>
            <p:cNvSpPr txBox="1"/>
            <p:nvPr/>
          </p:nvSpPr>
          <p:spPr>
            <a:xfrm>
              <a:off x="0" y="-28575"/>
              <a:ext cx="1152478" cy="199742"/>
            </a:xfrm>
            <a:prstGeom prst="rect">
              <a:avLst/>
            </a:prstGeom>
          </p:spPr>
          <p:txBody>
            <a:bodyPr lIns="28282" tIns="28282" rIns="28282" bIns="28282" rtlCol="0" anchor="ctr"/>
            <a:lstStyle/>
            <a:p>
              <a:pPr algn="ctr">
                <a:lnSpc>
                  <a:spcPts val="2187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16" name="Group 16"/>
          <p:cNvGrpSpPr/>
          <p:nvPr/>
        </p:nvGrpSpPr>
        <p:grpSpPr>
          <a:xfrm>
            <a:off x="15441521" y="1566985"/>
            <a:ext cx="2602402" cy="295666"/>
            <a:chOff x="0" y="0"/>
            <a:chExt cx="1506581" cy="171167"/>
          </a:xfrm>
        </p:grpSpPr>
        <p:sp>
          <p:nvSpPr>
            <p:cNvPr id="17" name="Freeform 17"/>
            <p:cNvSpPr/>
            <p:nvPr/>
          </p:nvSpPr>
          <p:spPr>
            <a:xfrm>
              <a:off x="0" y="0"/>
              <a:ext cx="1506581" cy="171167"/>
            </a:xfrm>
            <a:custGeom>
              <a:avLst/>
              <a:gdLst/>
              <a:ahLst/>
              <a:cxnLst/>
              <a:rect l="l" t="t" r="r" b="b"/>
              <a:pathLst>
                <a:path w="1506581" h="171167">
                  <a:moveTo>
                    <a:pt x="0" y="0"/>
                  </a:moveTo>
                  <a:lnTo>
                    <a:pt x="1506581" y="0"/>
                  </a:lnTo>
                  <a:lnTo>
                    <a:pt x="1506581" y="171167"/>
                  </a:lnTo>
                  <a:lnTo>
                    <a:pt x="0" y="171167"/>
                  </a:lnTo>
                  <a:close/>
                </a:path>
              </a:pathLst>
            </a:custGeom>
            <a:solidFill>
              <a:srgbClr val="EC9D28"/>
            </a:solidFill>
          </p:spPr>
        </p:sp>
        <p:sp>
          <p:nvSpPr>
            <p:cNvPr id="18" name="TextBox 18"/>
            <p:cNvSpPr txBox="1"/>
            <p:nvPr/>
          </p:nvSpPr>
          <p:spPr>
            <a:xfrm>
              <a:off x="0" y="-28575"/>
              <a:ext cx="1506581" cy="199742"/>
            </a:xfrm>
            <a:prstGeom prst="rect">
              <a:avLst/>
            </a:prstGeom>
          </p:spPr>
          <p:txBody>
            <a:bodyPr lIns="28282" tIns="28282" rIns="28282" bIns="28282" rtlCol="0" anchor="ctr"/>
            <a:lstStyle/>
            <a:p>
              <a:pPr algn="ctr">
                <a:lnSpc>
                  <a:spcPts val="2187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19" name="TextBox 19"/>
          <p:cNvSpPr txBox="1"/>
          <p:nvPr/>
        </p:nvSpPr>
        <p:spPr>
          <a:xfrm>
            <a:off x="15498955" y="936411"/>
            <a:ext cx="1160737" cy="27363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732"/>
              </a:lnSpc>
              <a:spcBef>
                <a:spcPct val="0"/>
              </a:spcBef>
            </a:pPr>
            <a:r>
              <a:rPr lang="en-US" sz="1732">
                <a:solidFill>
                  <a:srgbClr val="FFFFFF"/>
                </a:solidFill>
                <a:latin typeface="Univers Bold"/>
                <a:ea typeface="Univers Bold"/>
                <a:cs typeface="Univers Bold"/>
                <a:sym typeface="Univers Bold"/>
              </a:rPr>
              <a:t>Encontro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15494905" y="2014013"/>
            <a:ext cx="2411003" cy="42815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142"/>
              </a:lnSpc>
            </a:pPr>
            <a:r>
              <a:rPr lang="en-US" sz="960">
                <a:solidFill>
                  <a:srgbClr val="FFFFFF"/>
                </a:solidFill>
                <a:latin typeface="Bree Serif"/>
                <a:ea typeface="Bree Serif"/>
                <a:cs typeface="Bree Serif"/>
                <a:sym typeface="Bree Serif"/>
              </a:rPr>
              <a:t>A Pós-Graduação como Estratégia de Desenvolvimento Sustentável </a:t>
            </a:r>
          </a:p>
          <a:p>
            <a:pPr algn="ctr">
              <a:lnSpc>
                <a:spcPts val="1142"/>
              </a:lnSpc>
            </a:pPr>
            <a:r>
              <a:rPr lang="en-US" sz="960">
                <a:solidFill>
                  <a:srgbClr val="FFFFFF"/>
                </a:solidFill>
                <a:latin typeface="Bree Serif"/>
                <a:ea typeface="Bree Serif"/>
                <a:cs typeface="Bree Serif"/>
                <a:sym typeface="Bree Serif"/>
              </a:rPr>
              <a:t>na Amazônia Legal</a:t>
            </a:r>
          </a:p>
        </p:txBody>
      </p:sp>
      <p:sp>
        <p:nvSpPr>
          <p:cNvPr id="21" name="TextBox 21"/>
          <p:cNvSpPr txBox="1"/>
          <p:nvPr/>
        </p:nvSpPr>
        <p:spPr>
          <a:xfrm>
            <a:off x="15480434" y="1581910"/>
            <a:ext cx="2425474" cy="26931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729"/>
              </a:lnSpc>
              <a:spcBef>
                <a:spcPct val="0"/>
              </a:spcBef>
            </a:pPr>
            <a:r>
              <a:rPr lang="en-US" sz="1729">
                <a:solidFill>
                  <a:srgbClr val="FFFFFF"/>
                </a:solidFill>
                <a:latin typeface="Univers Bold"/>
                <a:ea typeface="Univers Bold"/>
                <a:cs typeface="Univers Bold"/>
                <a:sym typeface="Univers Bold"/>
              </a:rPr>
              <a:t>30/09 a 03/10 de 2024</a:t>
            </a:r>
          </a:p>
        </p:txBody>
      </p:sp>
      <p:sp>
        <p:nvSpPr>
          <p:cNvPr id="22" name="TextBox 22"/>
          <p:cNvSpPr txBox="1"/>
          <p:nvPr/>
        </p:nvSpPr>
        <p:spPr>
          <a:xfrm>
            <a:off x="15498955" y="1245427"/>
            <a:ext cx="2898641" cy="27252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729"/>
              </a:lnSpc>
              <a:spcBef>
                <a:spcPct val="0"/>
              </a:spcBef>
            </a:pPr>
            <a:r>
              <a:rPr lang="en-US" sz="1729">
                <a:solidFill>
                  <a:srgbClr val="FFFFFF"/>
                </a:solidFill>
                <a:latin typeface="Univers Bold"/>
                <a:ea typeface="Univers Bold"/>
                <a:cs typeface="Univers Bold"/>
                <a:sym typeface="Univers Bold"/>
              </a:rPr>
              <a:t>Pós-Graduação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1CF9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207264" y="170688"/>
            <a:ext cx="4114800" cy="4114800"/>
          </a:xfrm>
          <a:custGeom>
            <a:avLst/>
            <a:gdLst/>
            <a:ahLst/>
            <a:cxnLst/>
            <a:rect l="l" t="t" r="r" b="b"/>
            <a:pathLst>
              <a:path w="4114800" h="4114800">
                <a:moveTo>
                  <a:pt x="0" y="0"/>
                </a:moveTo>
                <a:lnTo>
                  <a:pt x="4114800" y="0"/>
                </a:lnTo>
                <a:lnTo>
                  <a:pt x="4114800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3" name="Freeform 3"/>
          <p:cNvSpPr/>
          <p:nvPr/>
        </p:nvSpPr>
        <p:spPr>
          <a:xfrm>
            <a:off x="8446008" y="9381744"/>
            <a:ext cx="1167384" cy="633984"/>
          </a:xfrm>
          <a:custGeom>
            <a:avLst/>
            <a:gdLst/>
            <a:ahLst/>
            <a:cxnLst/>
            <a:rect l="l" t="t" r="r" b="b"/>
            <a:pathLst>
              <a:path w="1167384" h="633984">
                <a:moveTo>
                  <a:pt x="0" y="0"/>
                </a:moveTo>
                <a:lnTo>
                  <a:pt x="1167384" y="0"/>
                </a:lnTo>
                <a:lnTo>
                  <a:pt x="1167384" y="633984"/>
                </a:lnTo>
                <a:lnTo>
                  <a:pt x="0" y="633984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</p:sp>
      <p:sp>
        <p:nvSpPr>
          <p:cNvPr id="4" name="Freeform 4"/>
          <p:cNvSpPr/>
          <p:nvPr/>
        </p:nvSpPr>
        <p:spPr>
          <a:xfrm>
            <a:off x="9659112" y="9259824"/>
            <a:ext cx="865632" cy="801624"/>
          </a:xfrm>
          <a:custGeom>
            <a:avLst/>
            <a:gdLst/>
            <a:ahLst/>
            <a:cxnLst/>
            <a:rect l="l" t="t" r="r" b="b"/>
            <a:pathLst>
              <a:path w="865632" h="801624">
                <a:moveTo>
                  <a:pt x="0" y="0"/>
                </a:moveTo>
                <a:lnTo>
                  <a:pt x="865632" y="0"/>
                </a:lnTo>
                <a:lnTo>
                  <a:pt x="865632" y="801624"/>
                </a:lnTo>
                <a:lnTo>
                  <a:pt x="0" y="801624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5" name="Freeform 5"/>
          <p:cNvSpPr/>
          <p:nvPr/>
        </p:nvSpPr>
        <p:spPr>
          <a:xfrm>
            <a:off x="6531864" y="9470136"/>
            <a:ext cx="1648968" cy="612648"/>
          </a:xfrm>
          <a:custGeom>
            <a:avLst/>
            <a:gdLst/>
            <a:ahLst/>
            <a:cxnLst/>
            <a:rect l="l" t="t" r="r" b="b"/>
            <a:pathLst>
              <a:path w="1648968" h="612648">
                <a:moveTo>
                  <a:pt x="0" y="0"/>
                </a:moveTo>
                <a:lnTo>
                  <a:pt x="1648968" y="0"/>
                </a:lnTo>
                <a:lnTo>
                  <a:pt x="1648968" y="612648"/>
                </a:lnTo>
                <a:lnTo>
                  <a:pt x="0" y="612648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/>
            </a:stretch>
          </a:blipFill>
        </p:spPr>
      </p:sp>
      <p:sp>
        <p:nvSpPr>
          <p:cNvPr id="6" name="Freeform 6"/>
          <p:cNvSpPr/>
          <p:nvPr/>
        </p:nvSpPr>
        <p:spPr>
          <a:xfrm>
            <a:off x="10570464" y="9470136"/>
            <a:ext cx="1185672" cy="505968"/>
          </a:xfrm>
          <a:custGeom>
            <a:avLst/>
            <a:gdLst/>
            <a:ahLst/>
            <a:cxnLst/>
            <a:rect l="l" t="t" r="r" b="b"/>
            <a:pathLst>
              <a:path w="1185672" h="505968">
                <a:moveTo>
                  <a:pt x="0" y="0"/>
                </a:moveTo>
                <a:lnTo>
                  <a:pt x="1185672" y="0"/>
                </a:lnTo>
                <a:lnTo>
                  <a:pt x="1185672" y="505968"/>
                </a:lnTo>
                <a:lnTo>
                  <a:pt x="0" y="505968"/>
                </a:lnTo>
                <a:lnTo>
                  <a:pt x="0" y="0"/>
                </a:lnTo>
                <a:close/>
              </a:path>
            </a:pathLst>
          </a:custGeom>
          <a:blipFill>
            <a:blip r:embed="rId6"/>
            <a:stretch>
              <a:fillRect/>
            </a:stretch>
          </a:blipFill>
        </p:spPr>
      </p:sp>
      <p:sp>
        <p:nvSpPr>
          <p:cNvPr id="7" name="TextBox 7"/>
          <p:cNvSpPr txBox="1"/>
          <p:nvPr/>
        </p:nvSpPr>
        <p:spPr>
          <a:xfrm>
            <a:off x="753466" y="416233"/>
            <a:ext cx="7978769" cy="96145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7697"/>
              </a:lnSpc>
            </a:pPr>
            <a:r>
              <a:rPr lang="en-US" sz="5498" spc="142">
                <a:solidFill>
                  <a:srgbClr val="00650D"/>
                </a:solidFill>
                <a:latin typeface="Open Sans"/>
                <a:ea typeface="Open Sans"/>
                <a:cs typeface="Open Sans"/>
                <a:sym typeface="Open Sans"/>
              </a:rPr>
              <a:t>REFERENCIAL TEÓRICO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15458654" y="249992"/>
            <a:ext cx="1628174" cy="9239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6000"/>
              </a:lnSpc>
            </a:pPr>
            <a:r>
              <a:rPr lang="en-US" sz="6000">
                <a:solidFill>
                  <a:srgbClr val="FFFFFF"/>
                </a:solidFill>
                <a:latin typeface="Univers Bold"/>
                <a:ea typeface="Univers Bold"/>
                <a:cs typeface="Univers Bold"/>
                <a:sym typeface="Univers Bold"/>
              </a:rPr>
              <a:t>IX</a:t>
            </a:r>
          </a:p>
        </p:txBody>
      </p:sp>
      <p:grpSp>
        <p:nvGrpSpPr>
          <p:cNvPr id="9" name="Group 9"/>
          <p:cNvGrpSpPr/>
          <p:nvPr/>
        </p:nvGrpSpPr>
        <p:grpSpPr>
          <a:xfrm>
            <a:off x="15441521" y="937563"/>
            <a:ext cx="1333962" cy="258617"/>
            <a:chOff x="0" y="0"/>
            <a:chExt cx="772257" cy="149718"/>
          </a:xfrm>
        </p:grpSpPr>
        <p:sp>
          <p:nvSpPr>
            <p:cNvPr id="10" name="Freeform 10"/>
            <p:cNvSpPr/>
            <p:nvPr/>
          </p:nvSpPr>
          <p:spPr>
            <a:xfrm>
              <a:off x="0" y="0"/>
              <a:ext cx="772257" cy="149718"/>
            </a:xfrm>
            <a:custGeom>
              <a:avLst/>
              <a:gdLst/>
              <a:ahLst/>
              <a:cxnLst/>
              <a:rect l="l" t="t" r="r" b="b"/>
              <a:pathLst>
                <a:path w="772257" h="149718">
                  <a:moveTo>
                    <a:pt x="0" y="0"/>
                  </a:moveTo>
                  <a:lnTo>
                    <a:pt x="772257" y="0"/>
                  </a:lnTo>
                  <a:lnTo>
                    <a:pt x="772257" y="149718"/>
                  </a:lnTo>
                  <a:lnTo>
                    <a:pt x="0" y="149718"/>
                  </a:lnTo>
                  <a:close/>
                </a:path>
              </a:pathLst>
            </a:custGeom>
            <a:solidFill>
              <a:srgbClr val="00650D"/>
            </a:solidFill>
          </p:spPr>
        </p:sp>
        <p:sp>
          <p:nvSpPr>
            <p:cNvPr id="11" name="TextBox 11"/>
            <p:cNvSpPr txBox="1"/>
            <p:nvPr/>
          </p:nvSpPr>
          <p:spPr>
            <a:xfrm>
              <a:off x="0" y="-28575"/>
              <a:ext cx="772257" cy="178293"/>
            </a:xfrm>
            <a:prstGeom prst="rect">
              <a:avLst/>
            </a:prstGeom>
          </p:spPr>
          <p:txBody>
            <a:bodyPr lIns="28282" tIns="28282" rIns="28282" bIns="28282" rtlCol="0" anchor="ctr"/>
            <a:lstStyle/>
            <a:p>
              <a:pPr algn="ctr">
                <a:lnSpc>
                  <a:spcPts val="2187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12" name="TextBox 12"/>
          <p:cNvSpPr txBox="1"/>
          <p:nvPr/>
        </p:nvSpPr>
        <p:spPr>
          <a:xfrm>
            <a:off x="16787606" y="928038"/>
            <a:ext cx="509794" cy="27642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2104"/>
              </a:lnSpc>
              <a:spcBef>
                <a:spcPct val="0"/>
              </a:spcBef>
            </a:pPr>
            <a:r>
              <a:rPr lang="en-US" sz="2104">
                <a:solidFill>
                  <a:srgbClr val="FFFFFF"/>
                </a:solidFill>
                <a:latin typeface="Univers Bold"/>
                <a:ea typeface="Univers Bold"/>
                <a:cs typeface="Univers Bold"/>
                <a:sym typeface="Univers Bold"/>
              </a:rPr>
              <a:t>de</a:t>
            </a:r>
          </a:p>
        </p:txBody>
      </p:sp>
      <p:grpSp>
        <p:nvGrpSpPr>
          <p:cNvPr id="13" name="Group 13"/>
          <p:cNvGrpSpPr/>
          <p:nvPr/>
        </p:nvGrpSpPr>
        <p:grpSpPr>
          <a:xfrm>
            <a:off x="15441521" y="1238619"/>
            <a:ext cx="1990740" cy="295666"/>
            <a:chOff x="0" y="0"/>
            <a:chExt cx="1152478" cy="171167"/>
          </a:xfrm>
        </p:grpSpPr>
        <p:sp>
          <p:nvSpPr>
            <p:cNvPr id="14" name="Freeform 14"/>
            <p:cNvSpPr/>
            <p:nvPr/>
          </p:nvSpPr>
          <p:spPr>
            <a:xfrm>
              <a:off x="0" y="0"/>
              <a:ext cx="1152478" cy="171167"/>
            </a:xfrm>
            <a:custGeom>
              <a:avLst/>
              <a:gdLst/>
              <a:ahLst/>
              <a:cxnLst/>
              <a:rect l="l" t="t" r="r" b="b"/>
              <a:pathLst>
                <a:path w="1152478" h="171167">
                  <a:moveTo>
                    <a:pt x="0" y="0"/>
                  </a:moveTo>
                  <a:lnTo>
                    <a:pt x="1152478" y="0"/>
                  </a:lnTo>
                  <a:lnTo>
                    <a:pt x="1152478" y="171167"/>
                  </a:lnTo>
                  <a:lnTo>
                    <a:pt x="0" y="171167"/>
                  </a:lnTo>
                  <a:close/>
                </a:path>
              </a:pathLst>
            </a:custGeom>
            <a:solidFill>
              <a:srgbClr val="CB5A17"/>
            </a:solidFill>
          </p:spPr>
        </p:sp>
        <p:sp>
          <p:nvSpPr>
            <p:cNvPr id="15" name="TextBox 15"/>
            <p:cNvSpPr txBox="1"/>
            <p:nvPr/>
          </p:nvSpPr>
          <p:spPr>
            <a:xfrm>
              <a:off x="0" y="-28575"/>
              <a:ext cx="1152478" cy="199742"/>
            </a:xfrm>
            <a:prstGeom prst="rect">
              <a:avLst/>
            </a:prstGeom>
          </p:spPr>
          <p:txBody>
            <a:bodyPr lIns="28282" tIns="28282" rIns="28282" bIns="28282" rtlCol="0" anchor="ctr"/>
            <a:lstStyle/>
            <a:p>
              <a:pPr algn="ctr">
                <a:lnSpc>
                  <a:spcPts val="2187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16" name="Group 16"/>
          <p:cNvGrpSpPr/>
          <p:nvPr/>
        </p:nvGrpSpPr>
        <p:grpSpPr>
          <a:xfrm>
            <a:off x="15441521" y="1566985"/>
            <a:ext cx="2602402" cy="295666"/>
            <a:chOff x="0" y="0"/>
            <a:chExt cx="1506581" cy="171167"/>
          </a:xfrm>
        </p:grpSpPr>
        <p:sp>
          <p:nvSpPr>
            <p:cNvPr id="17" name="Freeform 17"/>
            <p:cNvSpPr/>
            <p:nvPr/>
          </p:nvSpPr>
          <p:spPr>
            <a:xfrm>
              <a:off x="0" y="0"/>
              <a:ext cx="1506581" cy="171167"/>
            </a:xfrm>
            <a:custGeom>
              <a:avLst/>
              <a:gdLst/>
              <a:ahLst/>
              <a:cxnLst/>
              <a:rect l="l" t="t" r="r" b="b"/>
              <a:pathLst>
                <a:path w="1506581" h="171167">
                  <a:moveTo>
                    <a:pt x="0" y="0"/>
                  </a:moveTo>
                  <a:lnTo>
                    <a:pt x="1506581" y="0"/>
                  </a:lnTo>
                  <a:lnTo>
                    <a:pt x="1506581" y="171167"/>
                  </a:lnTo>
                  <a:lnTo>
                    <a:pt x="0" y="171167"/>
                  </a:lnTo>
                  <a:close/>
                </a:path>
              </a:pathLst>
            </a:custGeom>
            <a:solidFill>
              <a:srgbClr val="EC9D28"/>
            </a:solidFill>
          </p:spPr>
        </p:sp>
        <p:sp>
          <p:nvSpPr>
            <p:cNvPr id="18" name="TextBox 18"/>
            <p:cNvSpPr txBox="1"/>
            <p:nvPr/>
          </p:nvSpPr>
          <p:spPr>
            <a:xfrm>
              <a:off x="0" y="-28575"/>
              <a:ext cx="1506581" cy="199742"/>
            </a:xfrm>
            <a:prstGeom prst="rect">
              <a:avLst/>
            </a:prstGeom>
          </p:spPr>
          <p:txBody>
            <a:bodyPr lIns="28282" tIns="28282" rIns="28282" bIns="28282" rtlCol="0" anchor="ctr"/>
            <a:lstStyle/>
            <a:p>
              <a:pPr algn="ctr">
                <a:lnSpc>
                  <a:spcPts val="2187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19" name="TextBox 19"/>
          <p:cNvSpPr txBox="1"/>
          <p:nvPr/>
        </p:nvSpPr>
        <p:spPr>
          <a:xfrm>
            <a:off x="15498955" y="936411"/>
            <a:ext cx="1160737" cy="27363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732"/>
              </a:lnSpc>
              <a:spcBef>
                <a:spcPct val="0"/>
              </a:spcBef>
            </a:pPr>
            <a:r>
              <a:rPr lang="en-US" sz="1732">
                <a:solidFill>
                  <a:srgbClr val="FFFFFF"/>
                </a:solidFill>
                <a:latin typeface="Univers Bold"/>
                <a:ea typeface="Univers Bold"/>
                <a:cs typeface="Univers Bold"/>
                <a:sym typeface="Univers Bold"/>
              </a:rPr>
              <a:t>Encontro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15494905" y="2014013"/>
            <a:ext cx="2411003" cy="42815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142"/>
              </a:lnSpc>
            </a:pPr>
            <a:r>
              <a:rPr lang="en-US" sz="960">
                <a:solidFill>
                  <a:srgbClr val="FFFFFF"/>
                </a:solidFill>
                <a:latin typeface="Bree Serif"/>
                <a:ea typeface="Bree Serif"/>
                <a:cs typeface="Bree Serif"/>
                <a:sym typeface="Bree Serif"/>
              </a:rPr>
              <a:t>A Pós-Graduação como Estratégia de Desenvolvimento Sustentável </a:t>
            </a:r>
          </a:p>
          <a:p>
            <a:pPr algn="ctr">
              <a:lnSpc>
                <a:spcPts val="1142"/>
              </a:lnSpc>
            </a:pPr>
            <a:r>
              <a:rPr lang="en-US" sz="960">
                <a:solidFill>
                  <a:srgbClr val="FFFFFF"/>
                </a:solidFill>
                <a:latin typeface="Bree Serif"/>
                <a:ea typeface="Bree Serif"/>
                <a:cs typeface="Bree Serif"/>
                <a:sym typeface="Bree Serif"/>
              </a:rPr>
              <a:t>na Amazônia Legal</a:t>
            </a:r>
          </a:p>
        </p:txBody>
      </p:sp>
      <p:sp>
        <p:nvSpPr>
          <p:cNvPr id="21" name="TextBox 21"/>
          <p:cNvSpPr txBox="1"/>
          <p:nvPr/>
        </p:nvSpPr>
        <p:spPr>
          <a:xfrm>
            <a:off x="15480434" y="1581910"/>
            <a:ext cx="2425474" cy="26931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729"/>
              </a:lnSpc>
              <a:spcBef>
                <a:spcPct val="0"/>
              </a:spcBef>
            </a:pPr>
            <a:r>
              <a:rPr lang="en-US" sz="1729">
                <a:solidFill>
                  <a:srgbClr val="FFFFFF"/>
                </a:solidFill>
                <a:latin typeface="Univers Bold"/>
                <a:ea typeface="Univers Bold"/>
                <a:cs typeface="Univers Bold"/>
                <a:sym typeface="Univers Bold"/>
              </a:rPr>
              <a:t>30/09 a 03/10 de 2024</a:t>
            </a:r>
          </a:p>
        </p:txBody>
      </p:sp>
      <p:sp>
        <p:nvSpPr>
          <p:cNvPr id="22" name="TextBox 22"/>
          <p:cNvSpPr txBox="1"/>
          <p:nvPr/>
        </p:nvSpPr>
        <p:spPr>
          <a:xfrm>
            <a:off x="15498955" y="1245427"/>
            <a:ext cx="2898641" cy="27252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729"/>
              </a:lnSpc>
              <a:spcBef>
                <a:spcPct val="0"/>
              </a:spcBef>
            </a:pPr>
            <a:r>
              <a:rPr lang="en-US" sz="1729">
                <a:solidFill>
                  <a:srgbClr val="FFFFFF"/>
                </a:solidFill>
                <a:latin typeface="Univers Bold"/>
                <a:ea typeface="Univers Bold"/>
                <a:cs typeface="Univers Bold"/>
                <a:sym typeface="Univers Bold"/>
              </a:rPr>
              <a:t>Pós-Graduação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1CF9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207264" y="170688"/>
            <a:ext cx="4114800" cy="4114800"/>
          </a:xfrm>
          <a:custGeom>
            <a:avLst/>
            <a:gdLst/>
            <a:ahLst/>
            <a:cxnLst/>
            <a:rect l="l" t="t" r="r" b="b"/>
            <a:pathLst>
              <a:path w="4114800" h="4114800">
                <a:moveTo>
                  <a:pt x="0" y="0"/>
                </a:moveTo>
                <a:lnTo>
                  <a:pt x="4114800" y="0"/>
                </a:lnTo>
                <a:lnTo>
                  <a:pt x="4114800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3" name="Freeform 3"/>
          <p:cNvSpPr/>
          <p:nvPr/>
        </p:nvSpPr>
        <p:spPr>
          <a:xfrm>
            <a:off x="8446008" y="9381744"/>
            <a:ext cx="1167384" cy="633984"/>
          </a:xfrm>
          <a:custGeom>
            <a:avLst/>
            <a:gdLst/>
            <a:ahLst/>
            <a:cxnLst/>
            <a:rect l="l" t="t" r="r" b="b"/>
            <a:pathLst>
              <a:path w="1167384" h="633984">
                <a:moveTo>
                  <a:pt x="0" y="0"/>
                </a:moveTo>
                <a:lnTo>
                  <a:pt x="1167384" y="0"/>
                </a:lnTo>
                <a:lnTo>
                  <a:pt x="1167384" y="633984"/>
                </a:lnTo>
                <a:lnTo>
                  <a:pt x="0" y="633984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</p:sp>
      <p:sp>
        <p:nvSpPr>
          <p:cNvPr id="4" name="Freeform 4"/>
          <p:cNvSpPr/>
          <p:nvPr/>
        </p:nvSpPr>
        <p:spPr>
          <a:xfrm>
            <a:off x="9659112" y="9259824"/>
            <a:ext cx="865632" cy="801624"/>
          </a:xfrm>
          <a:custGeom>
            <a:avLst/>
            <a:gdLst/>
            <a:ahLst/>
            <a:cxnLst/>
            <a:rect l="l" t="t" r="r" b="b"/>
            <a:pathLst>
              <a:path w="865632" h="801624">
                <a:moveTo>
                  <a:pt x="0" y="0"/>
                </a:moveTo>
                <a:lnTo>
                  <a:pt x="865632" y="0"/>
                </a:lnTo>
                <a:lnTo>
                  <a:pt x="865632" y="801624"/>
                </a:lnTo>
                <a:lnTo>
                  <a:pt x="0" y="801624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5" name="Freeform 5"/>
          <p:cNvSpPr/>
          <p:nvPr/>
        </p:nvSpPr>
        <p:spPr>
          <a:xfrm>
            <a:off x="6531864" y="9470136"/>
            <a:ext cx="1648968" cy="612648"/>
          </a:xfrm>
          <a:custGeom>
            <a:avLst/>
            <a:gdLst/>
            <a:ahLst/>
            <a:cxnLst/>
            <a:rect l="l" t="t" r="r" b="b"/>
            <a:pathLst>
              <a:path w="1648968" h="612648">
                <a:moveTo>
                  <a:pt x="0" y="0"/>
                </a:moveTo>
                <a:lnTo>
                  <a:pt x="1648968" y="0"/>
                </a:lnTo>
                <a:lnTo>
                  <a:pt x="1648968" y="612648"/>
                </a:lnTo>
                <a:lnTo>
                  <a:pt x="0" y="612648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/>
            </a:stretch>
          </a:blipFill>
        </p:spPr>
      </p:sp>
      <p:sp>
        <p:nvSpPr>
          <p:cNvPr id="6" name="Freeform 6"/>
          <p:cNvSpPr/>
          <p:nvPr/>
        </p:nvSpPr>
        <p:spPr>
          <a:xfrm>
            <a:off x="10570464" y="9470136"/>
            <a:ext cx="1185672" cy="505968"/>
          </a:xfrm>
          <a:custGeom>
            <a:avLst/>
            <a:gdLst/>
            <a:ahLst/>
            <a:cxnLst/>
            <a:rect l="l" t="t" r="r" b="b"/>
            <a:pathLst>
              <a:path w="1185672" h="505968">
                <a:moveTo>
                  <a:pt x="0" y="0"/>
                </a:moveTo>
                <a:lnTo>
                  <a:pt x="1185672" y="0"/>
                </a:lnTo>
                <a:lnTo>
                  <a:pt x="1185672" y="505968"/>
                </a:lnTo>
                <a:lnTo>
                  <a:pt x="0" y="505968"/>
                </a:lnTo>
                <a:lnTo>
                  <a:pt x="0" y="0"/>
                </a:lnTo>
                <a:close/>
              </a:path>
            </a:pathLst>
          </a:custGeom>
          <a:blipFill>
            <a:blip r:embed="rId6"/>
            <a:stretch>
              <a:fillRect/>
            </a:stretch>
          </a:blipFill>
        </p:spPr>
      </p:sp>
      <p:sp>
        <p:nvSpPr>
          <p:cNvPr id="7" name="TextBox 7"/>
          <p:cNvSpPr txBox="1"/>
          <p:nvPr/>
        </p:nvSpPr>
        <p:spPr>
          <a:xfrm>
            <a:off x="1029005" y="416233"/>
            <a:ext cx="4990824" cy="96145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7697"/>
              </a:lnSpc>
            </a:pPr>
            <a:r>
              <a:rPr lang="en-US" sz="5498" spc="142">
                <a:solidFill>
                  <a:srgbClr val="00650D"/>
                </a:solidFill>
                <a:latin typeface="Open Sans"/>
                <a:ea typeface="Open Sans"/>
                <a:cs typeface="Open Sans"/>
                <a:sym typeface="Open Sans"/>
              </a:rPr>
              <a:t>JUSTIFICATIVA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15458654" y="249992"/>
            <a:ext cx="1628174" cy="9239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6000"/>
              </a:lnSpc>
            </a:pPr>
            <a:r>
              <a:rPr lang="en-US" sz="6000">
                <a:solidFill>
                  <a:srgbClr val="FFFFFF"/>
                </a:solidFill>
                <a:latin typeface="Univers Bold"/>
                <a:ea typeface="Univers Bold"/>
                <a:cs typeface="Univers Bold"/>
                <a:sym typeface="Univers Bold"/>
              </a:rPr>
              <a:t>IX</a:t>
            </a:r>
          </a:p>
        </p:txBody>
      </p:sp>
      <p:grpSp>
        <p:nvGrpSpPr>
          <p:cNvPr id="9" name="Group 9"/>
          <p:cNvGrpSpPr/>
          <p:nvPr/>
        </p:nvGrpSpPr>
        <p:grpSpPr>
          <a:xfrm>
            <a:off x="15441521" y="937563"/>
            <a:ext cx="1333962" cy="258617"/>
            <a:chOff x="0" y="0"/>
            <a:chExt cx="772257" cy="149718"/>
          </a:xfrm>
        </p:grpSpPr>
        <p:sp>
          <p:nvSpPr>
            <p:cNvPr id="10" name="Freeform 10"/>
            <p:cNvSpPr/>
            <p:nvPr/>
          </p:nvSpPr>
          <p:spPr>
            <a:xfrm>
              <a:off x="0" y="0"/>
              <a:ext cx="772257" cy="149718"/>
            </a:xfrm>
            <a:custGeom>
              <a:avLst/>
              <a:gdLst/>
              <a:ahLst/>
              <a:cxnLst/>
              <a:rect l="l" t="t" r="r" b="b"/>
              <a:pathLst>
                <a:path w="772257" h="149718">
                  <a:moveTo>
                    <a:pt x="0" y="0"/>
                  </a:moveTo>
                  <a:lnTo>
                    <a:pt x="772257" y="0"/>
                  </a:lnTo>
                  <a:lnTo>
                    <a:pt x="772257" y="149718"/>
                  </a:lnTo>
                  <a:lnTo>
                    <a:pt x="0" y="149718"/>
                  </a:lnTo>
                  <a:close/>
                </a:path>
              </a:pathLst>
            </a:custGeom>
            <a:solidFill>
              <a:srgbClr val="00650D"/>
            </a:solidFill>
          </p:spPr>
        </p:sp>
        <p:sp>
          <p:nvSpPr>
            <p:cNvPr id="11" name="TextBox 11"/>
            <p:cNvSpPr txBox="1"/>
            <p:nvPr/>
          </p:nvSpPr>
          <p:spPr>
            <a:xfrm>
              <a:off x="0" y="-28575"/>
              <a:ext cx="772257" cy="178293"/>
            </a:xfrm>
            <a:prstGeom prst="rect">
              <a:avLst/>
            </a:prstGeom>
          </p:spPr>
          <p:txBody>
            <a:bodyPr lIns="28282" tIns="28282" rIns="28282" bIns="28282" rtlCol="0" anchor="ctr"/>
            <a:lstStyle/>
            <a:p>
              <a:pPr algn="ctr">
                <a:lnSpc>
                  <a:spcPts val="2187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12" name="TextBox 12"/>
          <p:cNvSpPr txBox="1"/>
          <p:nvPr/>
        </p:nvSpPr>
        <p:spPr>
          <a:xfrm>
            <a:off x="16787606" y="928038"/>
            <a:ext cx="471389" cy="27642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2104"/>
              </a:lnSpc>
              <a:spcBef>
                <a:spcPct val="0"/>
              </a:spcBef>
            </a:pPr>
            <a:r>
              <a:rPr lang="en-US" sz="2104">
                <a:solidFill>
                  <a:srgbClr val="FFFFFF"/>
                </a:solidFill>
                <a:latin typeface="Univers Bold"/>
                <a:ea typeface="Univers Bold"/>
                <a:cs typeface="Univers Bold"/>
                <a:sym typeface="Univers Bold"/>
              </a:rPr>
              <a:t>de</a:t>
            </a:r>
          </a:p>
        </p:txBody>
      </p:sp>
      <p:grpSp>
        <p:nvGrpSpPr>
          <p:cNvPr id="13" name="Group 13"/>
          <p:cNvGrpSpPr/>
          <p:nvPr/>
        </p:nvGrpSpPr>
        <p:grpSpPr>
          <a:xfrm>
            <a:off x="15441521" y="1238619"/>
            <a:ext cx="1990740" cy="295666"/>
            <a:chOff x="0" y="0"/>
            <a:chExt cx="1152478" cy="171167"/>
          </a:xfrm>
        </p:grpSpPr>
        <p:sp>
          <p:nvSpPr>
            <p:cNvPr id="14" name="Freeform 14"/>
            <p:cNvSpPr/>
            <p:nvPr/>
          </p:nvSpPr>
          <p:spPr>
            <a:xfrm>
              <a:off x="0" y="0"/>
              <a:ext cx="1152478" cy="171167"/>
            </a:xfrm>
            <a:custGeom>
              <a:avLst/>
              <a:gdLst/>
              <a:ahLst/>
              <a:cxnLst/>
              <a:rect l="l" t="t" r="r" b="b"/>
              <a:pathLst>
                <a:path w="1152478" h="171167">
                  <a:moveTo>
                    <a:pt x="0" y="0"/>
                  </a:moveTo>
                  <a:lnTo>
                    <a:pt x="1152478" y="0"/>
                  </a:lnTo>
                  <a:lnTo>
                    <a:pt x="1152478" y="171167"/>
                  </a:lnTo>
                  <a:lnTo>
                    <a:pt x="0" y="171167"/>
                  </a:lnTo>
                  <a:close/>
                </a:path>
              </a:pathLst>
            </a:custGeom>
            <a:solidFill>
              <a:srgbClr val="CB5A17"/>
            </a:solidFill>
          </p:spPr>
        </p:sp>
        <p:sp>
          <p:nvSpPr>
            <p:cNvPr id="15" name="TextBox 15"/>
            <p:cNvSpPr txBox="1"/>
            <p:nvPr/>
          </p:nvSpPr>
          <p:spPr>
            <a:xfrm>
              <a:off x="0" y="-28575"/>
              <a:ext cx="1152478" cy="199742"/>
            </a:xfrm>
            <a:prstGeom prst="rect">
              <a:avLst/>
            </a:prstGeom>
          </p:spPr>
          <p:txBody>
            <a:bodyPr lIns="28282" tIns="28282" rIns="28282" bIns="28282" rtlCol="0" anchor="ctr"/>
            <a:lstStyle/>
            <a:p>
              <a:pPr algn="ctr">
                <a:lnSpc>
                  <a:spcPts val="2187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16" name="Group 16"/>
          <p:cNvGrpSpPr/>
          <p:nvPr/>
        </p:nvGrpSpPr>
        <p:grpSpPr>
          <a:xfrm>
            <a:off x="15441521" y="1566985"/>
            <a:ext cx="2602402" cy="295666"/>
            <a:chOff x="0" y="0"/>
            <a:chExt cx="1506581" cy="171167"/>
          </a:xfrm>
        </p:grpSpPr>
        <p:sp>
          <p:nvSpPr>
            <p:cNvPr id="17" name="Freeform 17"/>
            <p:cNvSpPr/>
            <p:nvPr/>
          </p:nvSpPr>
          <p:spPr>
            <a:xfrm>
              <a:off x="0" y="0"/>
              <a:ext cx="1506581" cy="171167"/>
            </a:xfrm>
            <a:custGeom>
              <a:avLst/>
              <a:gdLst/>
              <a:ahLst/>
              <a:cxnLst/>
              <a:rect l="l" t="t" r="r" b="b"/>
              <a:pathLst>
                <a:path w="1506581" h="171167">
                  <a:moveTo>
                    <a:pt x="0" y="0"/>
                  </a:moveTo>
                  <a:lnTo>
                    <a:pt x="1506581" y="0"/>
                  </a:lnTo>
                  <a:lnTo>
                    <a:pt x="1506581" y="171167"/>
                  </a:lnTo>
                  <a:lnTo>
                    <a:pt x="0" y="171167"/>
                  </a:lnTo>
                  <a:close/>
                </a:path>
              </a:pathLst>
            </a:custGeom>
            <a:solidFill>
              <a:srgbClr val="EC9D28"/>
            </a:solidFill>
          </p:spPr>
        </p:sp>
        <p:sp>
          <p:nvSpPr>
            <p:cNvPr id="18" name="TextBox 18"/>
            <p:cNvSpPr txBox="1"/>
            <p:nvPr/>
          </p:nvSpPr>
          <p:spPr>
            <a:xfrm>
              <a:off x="0" y="-28575"/>
              <a:ext cx="1506581" cy="199742"/>
            </a:xfrm>
            <a:prstGeom prst="rect">
              <a:avLst/>
            </a:prstGeom>
          </p:spPr>
          <p:txBody>
            <a:bodyPr lIns="28282" tIns="28282" rIns="28282" bIns="28282" rtlCol="0" anchor="ctr"/>
            <a:lstStyle/>
            <a:p>
              <a:pPr algn="ctr">
                <a:lnSpc>
                  <a:spcPts val="2187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19" name="TextBox 19"/>
          <p:cNvSpPr txBox="1"/>
          <p:nvPr/>
        </p:nvSpPr>
        <p:spPr>
          <a:xfrm>
            <a:off x="15498955" y="936411"/>
            <a:ext cx="1160737" cy="27363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732"/>
              </a:lnSpc>
              <a:spcBef>
                <a:spcPct val="0"/>
              </a:spcBef>
            </a:pPr>
            <a:r>
              <a:rPr lang="en-US" sz="1732">
                <a:solidFill>
                  <a:srgbClr val="FFFFFF"/>
                </a:solidFill>
                <a:latin typeface="Univers Bold"/>
                <a:ea typeface="Univers Bold"/>
                <a:cs typeface="Univers Bold"/>
                <a:sym typeface="Univers Bold"/>
              </a:rPr>
              <a:t>Encontro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15494905" y="2014013"/>
            <a:ext cx="2411003" cy="42815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142"/>
              </a:lnSpc>
            </a:pPr>
            <a:r>
              <a:rPr lang="en-US" sz="960">
                <a:solidFill>
                  <a:srgbClr val="FFFFFF"/>
                </a:solidFill>
                <a:latin typeface="Bree Serif"/>
                <a:ea typeface="Bree Serif"/>
                <a:cs typeface="Bree Serif"/>
                <a:sym typeface="Bree Serif"/>
              </a:rPr>
              <a:t>A Pós-Graduação como Estratégia de Desenvolvimento Sustentável </a:t>
            </a:r>
          </a:p>
          <a:p>
            <a:pPr algn="ctr">
              <a:lnSpc>
                <a:spcPts val="1142"/>
              </a:lnSpc>
            </a:pPr>
            <a:r>
              <a:rPr lang="en-US" sz="960">
                <a:solidFill>
                  <a:srgbClr val="FFFFFF"/>
                </a:solidFill>
                <a:latin typeface="Bree Serif"/>
                <a:ea typeface="Bree Serif"/>
                <a:cs typeface="Bree Serif"/>
                <a:sym typeface="Bree Serif"/>
              </a:rPr>
              <a:t>na Amazônia Legal</a:t>
            </a:r>
          </a:p>
        </p:txBody>
      </p:sp>
      <p:sp>
        <p:nvSpPr>
          <p:cNvPr id="21" name="TextBox 21"/>
          <p:cNvSpPr txBox="1"/>
          <p:nvPr/>
        </p:nvSpPr>
        <p:spPr>
          <a:xfrm>
            <a:off x="15480434" y="1581910"/>
            <a:ext cx="2425474" cy="26931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729"/>
              </a:lnSpc>
              <a:spcBef>
                <a:spcPct val="0"/>
              </a:spcBef>
            </a:pPr>
            <a:r>
              <a:rPr lang="en-US" sz="1729">
                <a:solidFill>
                  <a:srgbClr val="FFFFFF"/>
                </a:solidFill>
                <a:latin typeface="Univers Bold"/>
                <a:ea typeface="Univers Bold"/>
                <a:cs typeface="Univers Bold"/>
                <a:sym typeface="Univers Bold"/>
              </a:rPr>
              <a:t>30/09 a 03/10 de 2024</a:t>
            </a:r>
          </a:p>
        </p:txBody>
      </p:sp>
      <p:sp>
        <p:nvSpPr>
          <p:cNvPr id="22" name="TextBox 22"/>
          <p:cNvSpPr txBox="1"/>
          <p:nvPr/>
        </p:nvSpPr>
        <p:spPr>
          <a:xfrm>
            <a:off x="15498955" y="1245427"/>
            <a:ext cx="2898641" cy="27252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729"/>
              </a:lnSpc>
              <a:spcBef>
                <a:spcPct val="0"/>
              </a:spcBef>
            </a:pPr>
            <a:r>
              <a:rPr lang="en-US" sz="1729">
                <a:solidFill>
                  <a:srgbClr val="FFFFFF"/>
                </a:solidFill>
                <a:latin typeface="Univers Bold"/>
                <a:ea typeface="Univers Bold"/>
                <a:cs typeface="Univers Bold"/>
                <a:sym typeface="Univers Bold"/>
              </a:rPr>
              <a:t>Pós-Graduação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1CF9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207264" y="170688"/>
            <a:ext cx="4114800" cy="4114800"/>
          </a:xfrm>
          <a:custGeom>
            <a:avLst/>
            <a:gdLst/>
            <a:ahLst/>
            <a:cxnLst/>
            <a:rect l="l" t="t" r="r" b="b"/>
            <a:pathLst>
              <a:path w="4114800" h="4114800">
                <a:moveTo>
                  <a:pt x="0" y="0"/>
                </a:moveTo>
                <a:lnTo>
                  <a:pt x="4114800" y="0"/>
                </a:lnTo>
                <a:lnTo>
                  <a:pt x="4114800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3" name="Freeform 3"/>
          <p:cNvSpPr/>
          <p:nvPr/>
        </p:nvSpPr>
        <p:spPr>
          <a:xfrm>
            <a:off x="8446008" y="9381744"/>
            <a:ext cx="1167384" cy="633984"/>
          </a:xfrm>
          <a:custGeom>
            <a:avLst/>
            <a:gdLst/>
            <a:ahLst/>
            <a:cxnLst/>
            <a:rect l="l" t="t" r="r" b="b"/>
            <a:pathLst>
              <a:path w="1167384" h="633984">
                <a:moveTo>
                  <a:pt x="0" y="0"/>
                </a:moveTo>
                <a:lnTo>
                  <a:pt x="1167384" y="0"/>
                </a:lnTo>
                <a:lnTo>
                  <a:pt x="1167384" y="633984"/>
                </a:lnTo>
                <a:lnTo>
                  <a:pt x="0" y="633984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</p:sp>
      <p:sp>
        <p:nvSpPr>
          <p:cNvPr id="4" name="Freeform 4"/>
          <p:cNvSpPr/>
          <p:nvPr/>
        </p:nvSpPr>
        <p:spPr>
          <a:xfrm>
            <a:off x="9659112" y="9259824"/>
            <a:ext cx="865632" cy="801624"/>
          </a:xfrm>
          <a:custGeom>
            <a:avLst/>
            <a:gdLst/>
            <a:ahLst/>
            <a:cxnLst/>
            <a:rect l="l" t="t" r="r" b="b"/>
            <a:pathLst>
              <a:path w="865632" h="801624">
                <a:moveTo>
                  <a:pt x="0" y="0"/>
                </a:moveTo>
                <a:lnTo>
                  <a:pt x="865632" y="0"/>
                </a:lnTo>
                <a:lnTo>
                  <a:pt x="865632" y="801624"/>
                </a:lnTo>
                <a:lnTo>
                  <a:pt x="0" y="801624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5" name="Freeform 5"/>
          <p:cNvSpPr/>
          <p:nvPr/>
        </p:nvSpPr>
        <p:spPr>
          <a:xfrm>
            <a:off x="6531864" y="9470136"/>
            <a:ext cx="1648968" cy="612648"/>
          </a:xfrm>
          <a:custGeom>
            <a:avLst/>
            <a:gdLst/>
            <a:ahLst/>
            <a:cxnLst/>
            <a:rect l="l" t="t" r="r" b="b"/>
            <a:pathLst>
              <a:path w="1648968" h="612648">
                <a:moveTo>
                  <a:pt x="0" y="0"/>
                </a:moveTo>
                <a:lnTo>
                  <a:pt x="1648968" y="0"/>
                </a:lnTo>
                <a:lnTo>
                  <a:pt x="1648968" y="612648"/>
                </a:lnTo>
                <a:lnTo>
                  <a:pt x="0" y="612648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/>
            </a:stretch>
          </a:blipFill>
        </p:spPr>
      </p:sp>
      <p:sp>
        <p:nvSpPr>
          <p:cNvPr id="6" name="Freeform 6"/>
          <p:cNvSpPr/>
          <p:nvPr/>
        </p:nvSpPr>
        <p:spPr>
          <a:xfrm>
            <a:off x="10570464" y="9470136"/>
            <a:ext cx="1185672" cy="505968"/>
          </a:xfrm>
          <a:custGeom>
            <a:avLst/>
            <a:gdLst/>
            <a:ahLst/>
            <a:cxnLst/>
            <a:rect l="l" t="t" r="r" b="b"/>
            <a:pathLst>
              <a:path w="1185672" h="505968">
                <a:moveTo>
                  <a:pt x="0" y="0"/>
                </a:moveTo>
                <a:lnTo>
                  <a:pt x="1185672" y="0"/>
                </a:lnTo>
                <a:lnTo>
                  <a:pt x="1185672" y="505968"/>
                </a:lnTo>
                <a:lnTo>
                  <a:pt x="0" y="505968"/>
                </a:lnTo>
                <a:lnTo>
                  <a:pt x="0" y="0"/>
                </a:lnTo>
                <a:close/>
              </a:path>
            </a:pathLst>
          </a:custGeom>
          <a:blipFill>
            <a:blip r:embed="rId6"/>
            <a:stretch>
              <a:fillRect/>
            </a:stretch>
          </a:blipFill>
        </p:spPr>
      </p:sp>
      <p:sp>
        <p:nvSpPr>
          <p:cNvPr id="7" name="TextBox 7"/>
          <p:cNvSpPr txBox="1"/>
          <p:nvPr/>
        </p:nvSpPr>
        <p:spPr>
          <a:xfrm>
            <a:off x="1029005" y="416233"/>
            <a:ext cx="5354079" cy="96145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7697"/>
              </a:lnSpc>
            </a:pPr>
            <a:r>
              <a:rPr lang="en-US" sz="5498" spc="142">
                <a:solidFill>
                  <a:srgbClr val="00650D"/>
                </a:solidFill>
                <a:latin typeface="Open Sans"/>
                <a:ea typeface="Open Sans"/>
                <a:cs typeface="Open Sans"/>
                <a:sym typeface="Open Sans"/>
              </a:rPr>
              <a:t>METODOLOGIA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15458654" y="249992"/>
            <a:ext cx="1628174" cy="9239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6000"/>
              </a:lnSpc>
            </a:pPr>
            <a:r>
              <a:rPr lang="en-US" sz="6000">
                <a:solidFill>
                  <a:srgbClr val="FFFFFF"/>
                </a:solidFill>
                <a:latin typeface="Univers Bold"/>
                <a:ea typeface="Univers Bold"/>
                <a:cs typeface="Univers Bold"/>
                <a:sym typeface="Univers Bold"/>
              </a:rPr>
              <a:t>IX</a:t>
            </a:r>
          </a:p>
        </p:txBody>
      </p:sp>
      <p:grpSp>
        <p:nvGrpSpPr>
          <p:cNvPr id="9" name="Group 9"/>
          <p:cNvGrpSpPr/>
          <p:nvPr/>
        </p:nvGrpSpPr>
        <p:grpSpPr>
          <a:xfrm>
            <a:off x="15441521" y="937563"/>
            <a:ext cx="1333962" cy="258617"/>
            <a:chOff x="0" y="0"/>
            <a:chExt cx="772257" cy="149718"/>
          </a:xfrm>
        </p:grpSpPr>
        <p:sp>
          <p:nvSpPr>
            <p:cNvPr id="10" name="Freeform 10"/>
            <p:cNvSpPr/>
            <p:nvPr/>
          </p:nvSpPr>
          <p:spPr>
            <a:xfrm>
              <a:off x="0" y="0"/>
              <a:ext cx="772257" cy="149718"/>
            </a:xfrm>
            <a:custGeom>
              <a:avLst/>
              <a:gdLst/>
              <a:ahLst/>
              <a:cxnLst/>
              <a:rect l="l" t="t" r="r" b="b"/>
              <a:pathLst>
                <a:path w="772257" h="149718">
                  <a:moveTo>
                    <a:pt x="0" y="0"/>
                  </a:moveTo>
                  <a:lnTo>
                    <a:pt x="772257" y="0"/>
                  </a:lnTo>
                  <a:lnTo>
                    <a:pt x="772257" y="149718"/>
                  </a:lnTo>
                  <a:lnTo>
                    <a:pt x="0" y="149718"/>
                  </a:lnTo>
                  <a:close/>
                </a:path>
              </a:pathLst>
            </a:custGeom>
            <a:solidFill>
              <a:srgbClr val="00650D"/>
            </a:solidFill>
          </p:spPr>
        </p:sp>
        <p:sp>
          <p:nvSpPr>
            <p:cNvPr id="11" name="TextBox 11"/>
            <p:cNvSpPr txBox="1"/>
            <p:nvPr/>
          </p:nvSpPr>
          <p:spPr>
            <a:xfrm>
              <a:off x="0" y="-28575"/>
              <a:ext cx="772257" cy="178293"/>
            </a:xfrm>
            <a:prstGeom prst="rect">
              <a:avLst/>
            </a:prstGeom>
          </p:spPr>
          <p:txBody>
            <a:bodyPr lIns="28282" tIns="28282" rIns="28282" bIns="28282" rtlCol="0" anchor="ctr"/>
            <a:lstStyle/>
            <a:p>
              <a:pPr algn="ctr">
                <a:lnSpc>
                  <a:spcPts val="2187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12" name="TextBox 12"/>
          <p:cNvSpPr txBox="1"/>
          <p:nvPr/>
        </p:nvSpPr>
        <p:spPr>
          <a:xfrm>
            <a:off x="16787606" y="928038"/>
            <a:ext cx="471389" cy="27642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2104"/>
              </a:lnSpc>
              <a:spcBef>
                <a:spcPct val="0"/>
              </a:spcBef>
            </a:pPr>
            <a:r>
              <a:rPr lang="en-US" sz="2104" dirty="0">
                <a:solidFill>
                  <a:srgbClr val="FFFFFF"/>
                </a:solidFill>
                <a:latin typeface="Univers Bold"/>
                <a:ea typeface="Univers Bold"/>
                <a:cs typeface="Univers Bold"/>
                <a:sym typeface="Univers Bold"/>
              </a:rPr>
              <a:t>de</a:t>
            </a:r>
          </a:p>
        </p:txBody>
      </p:sp>
      <p:grpSp>
        <p:nvGrpSpPr>
          <p:cNvPr id="13" name="Group 13"/>
          <p:cNvGrpSpPr/>
          <p:nvPr/>
        </p:nvGrpSpPr>
        <p:grpSpPr>
          <a:xfrm>
            <a:off x="15441521" y="1238619"/>
            <a:ext cx="1990740" cy="295666"/>
            <a:chOff x="0" y="0"/>
            <a:chExt cx="1152478" cy="171167"/>
          </a:xfrm>
        </p:grpSpPr>
        <p:sp>
          <p:nvSpPr>
            <p:cNvPr id="14" name="Freeform 14"/>
            <p:cNvSpPr/>
            <p:nvPr/>
          </p:nvSpPr>
          <p:spPr>
            <a:xfrm>
              <a:off x="0" y="0"/>
              <a:ext cx="1152478" cy="171167"/>
            </a:xfrm>
            <a:custGeom>
              <a:avLst/>
              <a:gdLst/>
              <a:ahLst/>
              <a:cxnLst/>
              <a:rect l="l" t="t" r="r" b="b"/>
              <a:pathLst>
                <a:path w="1152478" h="171167">
                  <a:moveTo>
                    <a:pt x="0" y="0"/>
                  </a:moveTo>
                  <a:lnTo>
                    <a:pt x="1152478" y="0"/>
                  </a:lnTo>
                  <a:lnTo>
                    <a:pt x="1152478" y="171167"/>
                  </a:lnTo>
                  <a:lnTo>
                    <a:pt x="0" y="171167"/>
                  </a:lnTo>
                  <a:close/>
                </a:path>
              </a:pathLst>
            </a:custGeom>
            <a:solidFill>
              <a:srgbClr val="CB5A17"/>
            </a:solidFill>
          </p:spPr>
        </p:sp>
        <p:sp>
          <p:nvSpPr>
            <p:cNvPr id="15" name="TextBox 15"/>
            <p:cNvSpPr txBox="1"/>
            <p:nvPr/>
          </p:nvSpPr>
          <p:spPr>
            <a:xfrm>
              <a:off x="0" y="-28575"/>
              <a:ext cx="1152478" cy="199742"/>
            </a:xfrm>
            <a:prstGeom prst="rect">
              <a:avLst/>
            </a:prstGeom>
          </p:spPr>
          <p:txBody>
            <a:bodyPr lIns="28282" tIns="28282" rIns="28282" bIns="28282" rtlCol="0" anchor="ctr"/>
            <a:lstStyle/>
            <a:p>
              <a:pPr algn="ctr">
                <a:lnSpc>
                  <a:spcPts val="2187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16" name="Group 16"/>
          <p:cNvGrpSpPr/>
          <p:nvPr/>
        </p:nvGrpSpPr>
        <p:grpSpPr>
          <a:xfrm>
            <a:off x="15441521" y="1566985"/>
            <a:ext cx="2602402" cy="295666"/>
            <a:chOff x="0" y="0"/>
            <a:chExt cx="1506581" cy="171167"/>
          </a:xfrm>
        </p:grpSpPr>
        <p:sp>
          <p:nvSpPr>
            <p:cNvPr id="17" name="Freeform 17"/>
            <p:cNvSpPr/>
            <p:nvPr/>
          </p:nvSpPr>
          <p:spPr>
            <a:xfrm>
              <a:off x="0" y="0"/>
              <a:ext cx="1506581" cy="171167"/>
            </a:xfrm>
            <a:custGeom>
              <a:avLst/>
              <a:gdLst/>
              <a:ahLst/>
              <a:cxnLst/>
              <a:rect l="l" t="t" r="r" b="b"/>
              <a:pathLst>
                <a:path w="1506581" h="171167">
                  <a:moveTo>
                    <a:pt x="0" y="0"/>
                  </a:moveTo>
                  <a:lnTo>
                    <a:pt x="1506581" y="0"/>
                  </a:lnTo>
                  <a:lnTo>
                    <a:pt x="1506581" y="171167"/>
                  </a:lnTo>
                  <a:lnTo>
                    <a:pt x="0" y="171167"/>
                  </a:lnTo>
                  <a:close/>
                </a:path>
              </a:pathLst>
            </a:custGeom>
            <a:solidFill>
              <a:srgbClr val="EC9D28"/>
            </a:solidFill>
          </p:spPr>
        </p:sp>
        <p:sp>
          <p:nvSpPr>
            <p:cNvPr id="18" name="TextBox 18"/>
            <p:cNvSpPr txBox="1"/>
            <p:nvPr/>
          </p:nvSpPr>
          <p:spPr>
            <a:xfrm>
              <a:off x="0" y="-28575"/>
              <a:ext cx="1506581" cy="199742"/>
            </a:xfrm>
            <a:prstGeom prst="rect">
              <a:avLst/>
            </a:prstGeom>
          </p:spPr>
          <p:txBody>
            <a:bodyPr lIns="28282" tIns="28282" rIns="28282" bIns="28282" rtlCol="0" anchor="ctr"/>
            <a:lstStyle/>
            <a:p>
              <a:pPr algn="ctr">
                <a:lnSpc>
                  <a:spcPts val="2187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19" name="TextBox 19"/>
          <p:cNvSpPr txBox="1"/>
          <p:nvPr/>
        </p:nvSpPr>
        <p:spPr>
          <a:xfrm>
            <a:off x="15498955" y="936411"/>
            <a:ext cx="1160737" cy="27363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732"/>
              </a:lnSpc>
              <a:spcBef>
                <a:spcPct val="0"/>
              </a:spcBef>
            </a:pPr>
            <a:r>
              <a:rPr lang="en-US" sz="1732">
                <a:solidFill>
                  <a:srgbClr val="FFFFFF"/>
                </a:solidFill>
                <a:latin typeface="Univers Bold"/>
                <a:ea typeface="Univers Bold"/>
                <a:cs typeface="Univers Bold"/>
                <a:sym typeface="Univers Bold"/>
              </a:rPr>
              <a:t>Encontro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15494905" y="2014013"/>
            <a:ext cx="2411003" cy="42815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142"/>
              </a:lnSpc>
            </a:pPr>
            <a:r>
              <a:rPr lang="en-US" sz="960">
                <a:solidFill>
                  <a:srgbClr val="FFFFFF"/>
                </a:solidFill>
                <a:latin typeface="Bree Serif"/>
                <a:ea typeface="Bree Serif"/>
                <a:cs typeface="Bree Serif"/>
                <a:sym typeface="Bree Serif"/>
              </a:rPr>
              <a:t>A Pós-Graduação como Estratégia de Desenvolvimento Sustentável </a:t>
            </a:r>
          </a:p>
          <a:p>
            <a:pPr algn="ctr">
              <a:lnSpc>
                <a:spcPts val="1142"/>
              </a:lnSpc>
            </a:pPr>
            <a:r>
              <a:rPr lang="en-US" sz="960">
                <a:solidFill>
                  <a:srgbClr val="FFFFFF"/>
                </a:solidFill>
                <a:latin typeface="Bree Serif"/>
                <a:ea typeface="Bree Serif"/>
                <a:cs typeface="Bree Serif"/>
                <a:sym typeface="Bree Serif"/>
              </a:rPr>
              <a:t>na Amazônia Legal</a:t>
            </a:r>
          </a:p>
        </p:txBody>
      </p:sp>
      <p:sp>
        <p:nvSpPr>
          <p:cNvPr id="21" name="TextBox 21"/>
          <p:cNvSpPr txBox="1"/>
          <p:nvPr/>
        </p:nvSpPr>
        <p:spPr>
          <a:xfrm>
            <a:off x="15480434" y="1581910"/>
            <a:ext cx="2425474" cy="26931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729"/>
              </a:lnSpc>
              <a:spcBef>
                <a:spcPct val="0"/>
              </a:spcBef>
            </a:pPr>
            <a:r>
              <a:rPr lang="en-US" sz="1729">
                <a:solidFill>
                  <a:srgbClr val="FFFFFF"/>
                </a:solidFill>
                <a:latin typeface="Univers Bold"/>
                <a:ea typeface="Univers Bold"/>
                <a:cs typeface="Univers Bold"/>
                <a:sym typeface="Univers Bold"/>
              </a:rPr>
              <a:t>30/09 a 03/10 de 2024</a:t>
            </a:r>
          </a:p>
        </p:txBody>
      </p:sp>
      <p:sp>
        <p:nvSpPr>
          <p:cNvPr id="22" name="TextBox 22"/>
          <p:cNvSpPr txBox="1"/>
          <p:nvPr/>
        </p:nvSpPr>
        <p:spPr>
          <a:xfrm>
            <a:off x="15498955" y="1245427"/>
            <a:ext cx="2898641" cy="27252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729"/>
              </a:lnSpc>
              <a:spcBef>
                <a:spcPct val="0"/>
              </a:spcBef>
            </a:pPr>
            <a:r>
              <a:rPr lang="en-US" sz="1729">
                <a:solidFill>
                  <a:srgbClr val="FFFFFF"/>
                </a:solidFill>
                <a:latin typeface="Univers Bold"/>
                <a:ea typeface="Univers Bold"/>
                <a:cs typeface="Univers Bold"/>
                <a:sym typeface="Univers Bold"/>
              </a:rPr>
              <a:t>Pós-Graduação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1CF9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207264" y="170688"/>
            <a:ext cx="4114800" cy="4114800"/>
          </a:xfrm>
          <a:custGeom>
            <a:avLst/>
            <a:gdLst/>
            <a:ahLst/>
            <a:cxnLst/>
            <a:rect l="l" t="t" r="r" b="b"/>
            <a:pathLst>
              <a:path w="4114800" h="4114800">
                <a:moveTo>
                  <a:pt x="0" y="0"/>
                </a:moveTo>
                <a:lnTo>
                  <a:pt x="4114800" y="0"/>
                </a:lnTo>
                <a:lnTo>
                  <a:pt x="4114800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3" name="Freeform 3"/>
          <p:cNvSpPr/>
          <p:nvPr/>
        </p:nvSpPr>
        <p:spPr>
          <a:xfrm>
            <a:off x="8446008" y="9381744"/>
            <a:ext cx="1167384" cy="633984"/>
          </a:xfrm>
          <a:custGeom>
            <a:avLst/>
            <a:gdLst/>
            <a:ahLst/>
            <a:cxnLst/>
            <a:rect l="l" t="t" r="r" b="b"/>
            <a:pathLst>
              <a:path w="1167384" h="633984">
                <a:moveTo>
                  <a:pt x="0" y="0"/>
                </a:moveTo>
                <a:lnTo>
                  <a:pt x="1167384" y="0"/>
                </a:lnTo>
                <a:lnTo>
                  <a:pt x="1167384" y="633984"/>
                </a:lnTo>
                <a:lnTo>
                  <a:pt x="0" y="633984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</p:sp>
      <p:sp>
        <p:nvSpPr>
          <p:cNvPr id="4" name="Freeform 4"/>
          <p:cNvSpPr/>
          <p:nvPr/>
        </p:nvSpPr>
        <p:spPr>
          <a:xfrm>
            <a:off x="9659112" y="9259824"/>
            <a:ext cx="865632" cy="801624"/>
          </a:xfrm>
          <a:custGeom>
            <a:avLst/>
            <a:gdLst/>
            <a:ahLst/>
            <a:cxnLst/>
            <a:rect l="l" t="t" r="r" b="b"/>
            <a:pathLst>
              <a:path w="865632" h="801624">
                <a:moveTo>
                  <a:pt x="0" y="0"/>
                </a:moveTo>
                <a:lnTo>
                  <a:pt x="865632" y="0"/>
                </a:lnTo>
                <a:lnTo>
                  <a:pt x="865632" y="801624"/>
                </a:lnTo>
                <a:lnTo>
                  <a:pt x="0" y="801624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5" name="Freeform 5"/>
          <p:cNvSpPr/>
          <p:nvPr/>
        </p:nvSpPr>
        <p:spPr>
          <a:xfrm>
            <a:off x="6531864" y="9470136"/>
            <a:ext cx="1648968" cy="612648"/>
          </a:xfrm>
          <a:custGeom>
            <a:avLst/>
            <a:gdLst/>
            <a:ahLst/>
            <a:cxnLst/>
            <a:rect l="l" t="t" r="r" b="b"/>
            <a:pathLst>
              <a:path w="1648968" h="612648">
                <a:moveTo>
                  <a:pt x="0" y="0"/>
                </a:moveTo>
                <a:lnTo>
                  <a:pt x="1648968" y="0"/>
                </a:lnTo>
                <a:lnTo>
                  <a:pt x="1648968" y="612648"/>
                </a:lnTo>
                <a:lnTo>
                  <a:pt x="0" y="612648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/>
            </a:stretch>
          </a:blipFill>
        </p:spPr>
      </p:sp>
      <p:sp>
        <p:nvSpPr>
          <p:cNvPr id="6" name="Freeform 6"/>
          <p:cNvSpPr/>
          <p:nvPr/>
        </p:nvSpPr>
        <p:spPr>
          <a:xfrm>
            <a:off x="10570464" y="9470136"/>
            <a:ext cx="1185672" cy="505968"/>
          </a:xfrm>
          <a:custGeom>
            <a:avLst/>
            <a:gdLst/>
            <a:ahLst/>
            <a:cxnLst/>
            <a:rect l="l" t="t" r="r" b="b"/>
            <a:pathLst>
              <a:path w="1185672" h="505968">
                <a:moveTo>
                  <a:pt x="0" y="0"/>
                </a:moveTo>
                <a:lnTo>
                  <a:pt x="1185672" y="0"/>
                </a:lnTo>
                <a:lnTo>
                  <a:pt x="1185672" y="505968"/>
                </a:lnTo>
                <a:lnTo>
                  <a:pt x="0" y="505968"/>
                </a:lnTo>
                <a:lnTo>
                  <a:pt x="0" y="0"/>
                </a:lnTo>
                <a:close/>
              </a:path>
            </a:pathLst>
          </a:custGeom>
          <a:blipFill>
            <a:blip r:embed="rId6"/>
            <a:stretch>
              <a:fillRect/>
            </a:stretch>
          </a:blipFill>
        </p:spPr>
      </p:sp>
      <p:sp>
        <p:nvSpPr>
          <p:cNvPr id="7" name="TextBox 7"/>
          <p:cNvSpPr txBox="1"/>
          <p:nvPr/>
        </p:nvSpPr>
        <p:spPr>
          <a:xfrm>
            <a:off x="1029005" y="416233"/>
            <a:ext cx="4442384" cy="96145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7697"/>
              </a:lnSpc>
            </a:pPr>
            <a:r>
              <a:rPr lang="en-US" sz="5498" spc="142">
                <a:solidFill>
                  <a:srgbClr val="00650D"/>
                </a:solidFill>
                <a:latin typeface="Open Sans"/>
                <a:ea typeface="Open Sans"/>
                <a:cs typeface="Open Sans"/>
                <a:sym typeface="Open Sans"/>
              </a:rPr>
              <a:t>CONCLUSÃO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15458654" y="249992"/>
            <a:ext cx="1628174" cy="9239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6000"/>
              </a:lnSpc>
            </a:pPr>
            <a:r>
              <a:rPr lang="en-US" sz="6000">
                <a:solidFill>
                  <a:srgbClr val="FFFFFF"/>
                </a:solidFill>
                <a:latin typeface="Univers Bold"/>
                <a:ea typeface="Univers Bold"/>
                <a:cs typeface="Univers Bold"/>
                <a:sym typeface="Univers Bold"/>
              </a:rPr>
              <a:t>IX</a:t>
            </a:r>
          </a:p>
        </p:txBody>
      </p:sp>
      <p:grpSp>
        <p:nvGrpSpPr>
          <p:cNvPr id="9" name="Group 9"/>
          <p:cNvGrpSpPr/>
          <p:nvPr/>
        </p:nvGrpSpPr>
        <p:grpSpPr>
          <a:xfrm>
            <a:off x="15441521" y="937563"/>
            <a:ext cx="1333962" cy="258617"/>
            <a:chOff x="0" y="0"/>
            <a:chExt cx="772257" cy="149718"/>
          </a:xfrm>
        </p:grpSpPr>
        <p:sp>
          <p:nvSpPr>
            <p:cNvPr id="10" name="Freeform 10"/>
            <p:cNvSpPr/>
            <p:nvPr/>
          </p:nvSpPr>
          <p:spPr>
            <a:xfrm>
              <a:off x="0" y="0"/>
              <a:ext cx="772257" cy="149718"/>
            </a:xfrm>
            <a:custGeom>
              <a:avLst/>
              <a:gdLst/>
              <a:ahLst/>
              <a:cxnLst/>
              <a:rect l="l" t="t" r="r" b="b"/>
              <a:pathLst>
                <a:path w="772257" h="149718">
                  <a:moveTo>
                    <a:pt x="0" y="0"/>
                  </a:moveTo>
                  <a:lnTo>
                    <a:pt x="772257" y="0"/>
                  </a:lnTo>
                  <a:lnTo>
                    <a:pt x="772257" y="149718"/>
                  </a:lnTo>
                  <a:lnTo>
                    <a:pt x="0" y="149718"/>
                  </a:lnTo>
                  <a:close/>
                </a:path>
              </a:pathLst>
            </a:custGeom>
            <a:solidFill>
              <a:srgbClr val="00650D"/>
            </a:solidFill>
          </p:spPr>
        </p:sp>
        <p:sp>
          <p:nvSpPr>
            <p:cNvPr id="11" name="TextBox 11"/>
            <p:cNvSpPr txBox="1"/>
            <p:nvPr/>
          </p:nvSpPr>
          <p:spPr>
            <a:xfrm>
              <a:off x="0" y="-28575"/>
              <a:ext cx="772257" cy="178293"/>
            </a:xfrm>
            <a:prstGeom prst="rect">
              <a:avLst/>
            </a:prstGeom>
          </p:spPr>
          <p:txBody>
            <a:bodyPr lIns="28282" tIns="28282" rIns="28282" bIns="28282" rtlCol="0" anchor="ctr"/>
            <a:lstStyle/>
            <a:p>
              <a:pPr algn="ctr">
                <a:lnSpc>
                  <a:spcPts val="2187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12" name="TextBox 12"/>
          <p:cNvSpPr txBox="1"/>
          <p:nvPr/>
        </p:nvSpPr>
        <p:spPr>
          <a:xfrm>
            <a:off x="16787606" y="928038"/>
            <a:ext cx="471389" cy="27642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2104"/>
              </a:lnSpc>
              <a:spcBef>
                <a:spcPct val="0"/>
              </a:spcBef>
            </a:pPr>
            <a:r>
              <a:rPr lang="en-US" sz="2104" dirty="0">
                <a:solidFill>
                  <a:srgbClr val="FFFFFF"/>
                </a:solidFill>
                <a:latin typeface="Univers Bold"/>
                <a:ea typeface="Univers Bold"/>
                <a:cs typeface="Univers Bold"/>
                <a:sym typeface="Univers Bold"/>
              </a:rPr>
              <a:t>de</a:t>
            </a:r>
          </a:p>
        </p:txBody>
      </p:sp>
      <p:grpSp>
        <p:nvGrpSpPr>
          <p:cNvPr id="13" name="Group 13"/>
          <p:cNvGrpSpPr/>
          <p:nvPr/>
        </p:nvGrpSpPr>
        <p:grpSpPr>
          <a:xfrm>
            <a:off x="15441521" y="1238619"/>
            <a:ext cx="1990740" cy="295666"/>
            <a:chOff x="0" y="0"/>
            <a:chExt cx="1152478" cy="171167"/>
          </a:xfrm>
        </p:grpSpPr>
        <p:sp>
          <p:nvSpPr>
            <p:cNvPr id="14" name="Freeform 14"/>
            <p:cNvSpPr/>
            <p:nvPr/>
          </p:nvSpPr>
          <p:spPr>
            <a:xfrm>
              <a:off x="0" y="0"/>
              <a:ext cx="1152478" cy="171167"/>
            </a:xfrm>
            <a:custGeom>
              <a:avLst/>
              <a:gdLst/>
              <a:ahLst/>
              <a:cxnLst/>
              <a:rect l="l" t="t" r="r" b="b"/>
              <a:pathLst>
                <a:path w="1152478" h="171167">
                  <a:moveTo>
                    <a:pt x="0" y="0"/>
                  </a:moveTo>
                  <a:lnTo>
                    <a:pt x="1152478" y="0"/>
                  </a:lnTo>
                  <a:lnTo>
                    <a:pt x="1152478" y="171167"/>
                  </a:lnTo>
                  <a:lnTo>
                    <a:pt x="0" y="171167"/>
                  </a:lnTo>
                  <a:close/>
                </a:path>
              </a:pathLst>
            </a:custGeom>
            <a:solidFill>
              <a:srgbClr val="CB5A17"/>
            </a:solidFill>
          </p:spPr>
        </p:sp>
        <p:sp>
          <p:nvSpPr>
            <p:cNvPr id="15" name="TextBox 15"/>
            <p:cNvSpPr txBox="1"/>
            <p:nvPr/>
          </p:nvSpPr>
          <p:spPr>
            <a:xfrm>
              <a:off x="0" y="-28575"/>
              <a:ext cx="1152478" cy="199742"/>
            </a:xfrm>
            <a:prstGeom prst="rect">
              <a:avLst/>
            </a:prstGeom>
          </p:spPr>
          <p:txBody>
            <a:bodyPr lIns="28282" tIns="28282" rIns="28282" bIns="28282" rtlCol="0" anchor="ctr"/>
            <a:lstStyle/>
            <a:p>
              <a:pPr algn="ctr">
                <a:lnSpc>
                  <a:spcPts val="2187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16" name="Group 16"/>
          <p:cNvGrpSpPr/>
          <p:nvPr/>
        </p:nvGrpSpPr>
        <p:grpSpPr>
          <a:xfrm>
            <a:off x="15441521" y="1566985"/>
            <a:ext cx="2602402" cy="295666"/>
            <a:chOff x="0" y="0"/>
            <a:chExt cx="1506581" cy="171167"/>
          </a:xfrm>
        </p:grpSpPr>
        <p:sp>
          <p:nvSpPr>
            <p:cNvPr id="17" name="Freeform 17"/>
            <p:cNvSpPr/>
            <p:nvPr/>
          </p:nvSpPr>
          <p:spPr>
            <a:xfrm>
              <a:off x="0" y="0"/>
              <a:ext cx="1506581" cy="171167"/>
            </a:xfrm>
            <a:custGeom>
              <a:avLst/>
              <a:gdLst/>
              <a:ahLst/>
              <a:cxnLst/>
              <a:rect l="l" t="t" r="r" b="b"/>
              <a:pathLst>
                <a:path w="1506581" h="171167">
                  <a:moveTo>
                    <a:pt x="0" y="0"/>
                  </a:moveTo>
                  <a:lnTo>
                    <a:pt x="1506581" y="0"/>
                  </a:lnTo>
                  <a:lnTo>
                    <a:pt x="1506581" y="171167"/>
                  </a:lnTo>
                  <a:lnTo>
                    <a:pt x="0" y="171167"/>
                  </a:lnTo>
                  <a:close/>
                </a:path>
              </a:pathLst>
            </a:custGeom>
            <a:solidFill>
              <a:srgbClr val="EC9D28"/>
            </a:solidFill>
          </p:spPr>
        </p:sp>
        <p:sp>
          <p:nvSpPr>
            <p:cNvPr id="18" name="TextBox 18"/>
            <p:cNvSpPr txBox="1"/>
            <p:nvPr/>
          </p:nvSpPr>
          <p:spPr>
            <a:xfrm>
              <a:off x="0" y="-28575"/>
              <a:ext cx="1506581" cy="199742"/>
            </a:xfrm>
            <a:prstGeom prst="rect">
              <a:avLst/>
            </a:prstGeom>
          </p:spPr>
          <p:txBody>
            <a:bodyPr lIns="28282" tIns="28282" rIns="28282" bIns="28282" rtlCol="0" anchor="ctr"/>
            <a:lstStyle/>
            <a:p>
              <a:pPr algn="ctr">
                <a:lnSpc>
                  <a:spcPts val="2187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19" name="TextBox 19"/>
          <p:cNvSpPr txBox="1"/>
          <p:nvPr/>
        </p:nvSpPr>
        <p:spPr>
          <a:xfrm>
            <a:off x="15498955" y="936411"/>
            <a:ext cx="1160737" cy="27363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732"/>
              </a:lnSpc>
              <a:spcBef>
                <a:spcPct val="0"/>
              </a:spcBef>
            </a:pPr>
            <a:r>
              <a:rPr lang="en-US" sz="1732">
                <a:solidFill>
                  <a:srgbClr val="FFFFFF"/>
                </a:solidFill>
                <a:latin typeface="Univers Bold"/>
                <a:ea typeface="Univers Bold"/>
                <a:cs typeface="Univers Bold"/>
                <a:sym typeface="Univers Bold"/>
              </a:rPr>
              <a:t>Encontro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15494905" y="2014013"/>
            <a:ext cx="2411003" cy="42815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142"/>
              </a:lnSpc>
            </a:pPr>
            <a:r>
              <a:rPr lang="en-US" sz="960">
                <a:solidFill>
                  <a:srgbClr val="FFFFFF"/>
                </a:solidFill>
                <a:latin typeface="Bree Serif"/>
                <a:ea typeface="Bree Serif"/>
                <a:cs typeface="Bree Serif"/>
                <a:sym typeface="Bree Serif"/>
              </a:rPr>
              <a:t>A Pós-Graduação como Estratégia de Desenvolvimento Sustentável </a:t>
            </a:r>
          </a:p>
          <a:p>
            <a:pPr algn="ctr">
              <a:lnSpc>
                <a:spcPts val="1142"/>
              </a:lnSpc>
            </a:pPr>
            <a:r>
              <a:rPr lang="en-US" sz="960">
                <a:solidFill>
                  <a:srgbClr val="FFFFFF"/>
                </a:solidFill>
                <a:latin typeface="Bree Serif"/>
                <a:ea typeface="Bree Serif"/>
                <a:cs typeface="Bree Serif"/>
                <a:sym typeface="Bree Serif"/>
              </a:rPr>
              <a:t>na Amazônia Legal</a:t>
            </a:r>
          </a:p>
        </p:txBody>
      </p:sp>
      <p:sp>
        <p:nvSpPr>
          <p:cNvPr id="21" name="TextBox 21"/>
          <p:cNvSpPr txBox="1"/>
          <p:nvPr/>
        </p:nvSpPr>
        <p:spPr>
          <a:xfrm>
            <a:off x="15480434" y="1581910"/>
            <a:ext cx="2425474" cy="26931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729"/>
              </a:lnSpc>
              <a:spcBef>
                <a:spcPct val="0"/>
              </a:spcBef>
            </a:pPr>
            <a:r>
              <a:rPr lang="en-US" sz="1729">
                <a:solidFill>
                  <a:srgbClr val="FFFFFF"/>
                </a:solidFill>
                <a:latin typeface="Univers Bold"/>
                <a:ea typeface="Univers Bold"/>
                <a:cs typeface="Univers Bold"/>
                <a:sym typeface="Univers Bold"/>
              </a:rPr>
              <a:t>30/09 a 03/10 de 2024</a:t>
            </a:r>
          </a:p>
        </p:txBody>
      </p:sp>
      <p:sp>
        <p:nvSpPr>
          <p:cNvPr id="22" name="TextBox 22"/>
          <p:cNvSpPr txBox="1"/>
          <p:nvPr/>
        </p:nvSpPr>
        <p:spPr>
          <a:xfrm>
            <a:off x="15498955" y="1245427"/>
            <a:ext cx="2898641" cy="27252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729"/>
              </a:lnSpc>
              <a:spcBef>
                <a:spcPct val="0"/>
              </a:spcBef>
            </a:pPr>
            <a:r>
              <a:rPr lang="en-US" sz="1729">
                <a:solidFill>
                  <a:srgbClr val="FFFFFF"/>
                </a:solidFill>
                <a:latin typeface="Univers Bold"/>
                <a:ea typeface="Univers Bold"/>
                <a:cs typeface="Univers Bold"/>
                <a:sym typeface="Univers Bold"/>
              </a:rPr>
              <a:t>Pós-Graduação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1CF9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207264" y="170688"/>
            <a:ext cx="4114800" cy="4114800"/>
          </a:xfrm>
          <a:custGeom>
            <a:avLst/>
            <a:gdLst/>
            <a:ahLst/>
            <a:cxnLst/>
            <a:rect l="l" t="t" r="r" b="b"/>
            <a:pathLst>
              <a:path w="4114800" h="4114800">
                <a:moveTo>
                  <a:pt x="0" y="0"/>
                </a:moveTo>
                <a:lnTo>
                  <a:pt x="4114800" y="0"/>
                </a:lnTo>
                <a:lnTo>
                  <a:pt x="4114800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3" name="Freeform 3"/>
          <p:cNvSpPr/>
          <p:nvPr/>
        </p:nvSpPr>
        <p:spPr>
          <a:xfrm>
            <a:off x="8446008" y="9381744"/>
            <a:ext cx="1167384" cy="633984"/>
          </a:xfrm>
          <a:custGeom>
            <a:avLst/>
            <a:gdLst/>
            <a:ahLst/>
            <a:cxnLst/>
            <a:rect l="l" t="t" r="r" b="b"/>
            <a:pathLst>
              <a:path w="1167384" h="633984">
                <a:moveTo>
                  <a:pt x="0" y="0"/>
                </a:moveTo>
                <a:lnTo>
                  <a:pt x="1167384" y="0"/>
                </a:lnTo>
                <a:lnTo>
                  <a:pt x="1167384" y="633984"/>
                </a:lnTo>
                <a:lnTo>
                  <a:pt x="0" y="633984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</p:sp>
      <p:sp>
        <p:nvSpPr>
          <p:cNvPr id="4" name="Freeform 4"/>
          <p:cNvSpPr/>
          <p:nvPr/>
        </p:nvSpPr>
        <p:spPr>
          <a:xfrm>
            <a:off x="9659112" y="9259824"/>
            <a:ext cx="865632" cy="801624"/>
          </a:xfrm>
          <a:custGeom>
            <a:avLst/>
            <a:gdLst/>
            <a:ahLst/>
            <a:cxnLst/>
            <a:rect l="l" t="t" r="r" b="b"/>
            <a:pathLst>
              <a:path w="865632" h="801624">
                <a:moveTo>
                  <a:pt x="0" y="0"/>
                </a:moveTo>
                <a:lnTo>
                  <a:pt x="865632" y="0"/>
                </a:lnTo>
                <a:lnTo>
                  <a:pt x="865632" y="801624"/>
                </a:lnTo>
                <a:lnTo>
                  <a:pt x="0" y="801624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5" name="Freeform 5"/>
          <p:cNvSpPr/>
          <p:nvPr/>
        </p:nvSpPr>
        <p:spPr>
          <a:xfrm>
            <a:off x="6531864" y="9470136"/>
            <a:ext cx="1648968" cy="612648"/>
          </a:xfrm>
          <a:custGeom>
            <a:avLst/>
            <a:gdLst/>
            <a:ahLst/>
            <a:cxnLst/>
            <a:rect l="l" t="t" r="r" b="b"/>
            <a:pathLst>
              <a:path w="1648968" h="612648">
                <a:moveTo>
                  <a:pt x="0" y="0"/>
                </a:moveTo>
                <a:lnTo>
                  <a:pt x="1648968" y="0"/>
                </a:lnTo>
                <a:lnTo>
                  <a:pt x="1648968" y="612648"/>
                </a:lnTo>
                <a:lnTo>
                  <a:pt x="0" y="612648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/>
            </a:stretch>
          </a:blipFill>
        </p:spPr>
      </p:sp>
      <p:sp>
        <p:nvSpPr>
          <p:cNvPr id="6" name="Freeform 6"/>
          <p:cNvSpPr/>
          <p:nvPr/>
        </p:nvSpPr>
        <p:spPr>
          <a:xfrm>
            <a:off x="10570464" y="9470136"/>
            <a:ext cx="1185672" cy="505968"/>
          </a:xfrm>
          <a:custGeom>
            <a:avLst/>
            <a:gdLst/>
            <a:ahLst/>
            <a:cxnLst/>
            <a:rect l="l" t="t" r="r" b="b"/>
            <a:pathLst>
              <a:path w="1185672" h="505968">
                <a:moveTo>
                  <a:pt x="0" y="0"/>
                </a:moveTo>
                <a:lnTo>
                  <a:pt x="1185672" y="0"/>
                </a:lnTo>
                <a:lnTo>
                  <a:pt x="1185672" y="505968"/>
                </a:lnTo>
                <a:lnTo>
                  <a:pt x="0" y="505968"/>
                </a:lnTo>
                <a:lnTo>
                  <a:pt x="0" y="0"/>
                </a:lnTo>
                <a:close/>
              </a:path>
            </a:pathLst>
          </a:custGeom>
          <a:blipFill>
            <a:blip r:embed="rId6"/>
            <a:stretch>
              <a:fillRect/>
            </a:stretch>
          </a:blipFill>
        </p:spPr>
      </p:sp>
      <p:sp>
        <p:nvSpPr>
          <p:cNvPr id="7" name="TextBox 7"/>
          <p:cNvSpPr txBox="1"/>
          <p:nvPr/>
        </p:nvSpPr>
        <p:spPr>
          <a:xfrm>
            <a:off x="1029005" y="416233"/>
            <a:ext cx="4678147" cy="96145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7697"/>
              </a:lnSpc>
            </a:pPr>
            <a:r>
              <a:rPr lang="en-US" sz="5498" spc="142">
                <a:solidFill>
                  <a:srgbClr val="00650D"/>
                </a:solidFill>
                <a:latin typeface="Open Sans"/>
                <a:ea typeface="Open Sans"/>
                <a:cs typeface="Open Sans"/>
                <a:sym typeface="Open Sans"/>
              </a:rPr>
              <a:t>REFERÊNCIAS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15458654" y="249992"/>
            <a:ext cx="1628174" cy="9239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6000"/>
              </a:lnSpc>
            </a:pPr>
            <a:r>
              <a:rPr lang="en-US" sz="6000">
                <a:solidFill>
                  <a:srgbClr val="FFFFFF"/>
                </a:solidFill>
                <a:latin typeface="Univers Bold"/>
                <a:ea typeface="Univers Bold"/>
                <a:cs typeface="Univers Bold"/>
                <a:sym typeface="Univers Bold"/>
              </a:rPr>
              <a:t>IX</a:t>
            </a:r>
          </a:p>
        </p:txBody>
      </p:sp>
      <p:grpSp>
        <p:nvGrpSpPr>
          <p:cNvPr id="9" name="Group 9"/>
          <p:cNvGrpSpPr/>
          <p:nvPr/>
        </p:nvGrpSpPr>
        <p:grpSpPr>
          <a:xfrm>
            <a:off x="15441521" y="937563"/>
            <a:ext cx="1333962" cy="258617"/>
            <a:chOff x="0" y="0"/>
            <a:chExt cx="772257" cy="149718"/>
          </a:xfrm>
        </p:grpSpPr>
        <p:sp>
          <p:nvSpPr>
            <p:cNvPr id="10" name="Freeform 10"/>
            <p:cNvSpPr/>
            <p:nvPr/>
          </p:nvSpPr>
          <p:spPr>
            <a:xfrm>
              <a:off x="0" y="0"/>
              <a:ext cx="772257" cy="149718"/>
            </a:xfrm>
            <a:custGeom>
              <a:avLst/>
              <a:gdLst/>
              <a:ahLst/>
              <a:cxnLst/>
              <a:rect l="l" t="t" r="r" b="b"/>
              <a:pathLst>
                <a:path w="772257" h="149718">
                  <a:moveTo>
                    <a:pt x="0" y="0"/>
                  </a:moveTo>
                  <a:lnTo>
                    <a:pt x="772257" y="0"/>
                  </a:lnTo>
                  <a:lnTo>
                    <a:pt x="772257" y="149718"/>
                  </a:lnTo>
                  <a:lnTo>
                    <a:pt x="0" y="149718"/>
                  </a:lnTo>
                  <a:close/>
                </a:path>
              </a:pathLst>
            </a:custGeom>
            <a:solidFill>
              <a:srgbClr val="00650D"/>
            </a:solidFill>
          </p:spPr>
        </p:sp>
        <p:sp>
          <p:nvSpPr>
            <p:cNvPr id="11" name="TextBox 11"/>
            <p:cNvSpPr txBox="1"/>
            <p:nvPr/>
          </p:nvSpPr>
          <p:spPr>
            <a:xfrm>
              <a:off x="0" y="-28575"/>
              <a:ext cx="772257" cy="178293"/>
            </a:xfrm>
            <a:prstGeom prst="rect">
              <a:avLst/>
            </a:prstGeom>
          </p:spPr>
          <p:txBody>
            <a:bodyPr lIns="28282" tIns="28282" rIns="28282" bIns="28282" rtlCol="0" anchor="ctr"/>
            <a:lstStyle/>
            <a:p>
              <a:pPr algn="ctr">
                <a:lnSpc>
                  <a:spcPts val="2187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12" name="TextBox 12"/>
          <p:cNvSpPr txBox="1"/>
          <p:nvPr/>
        </p:nvSpPr>
        <p:spPr>
          <a:xfrm>
            <a:off x="16787606" y="928038"/>
            <a:ext cx="471389" cy="27642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2104"/>
              </a:lnSpc>
              <a:spcBef>
                <a:spcPct val="0"/>
              </a:spcBef>
            </a:pPr>
            <a:r>
              <a:rPr lang="en-US" sz="2104">
                <a:solidFill>
                  <a:srgbClr val="FFFFFF"/>
                </a:solidFill>
                <a:latin typeface="Univers Bold"/>
                <a:ea typeface="Univers Bold"/>
                <a:cs typeface="Univers Bold"/>
                <a:sym typeface="Univers Bold"/>
              </a:rPr>
              <a:t>de</a:t>
            </a:r>
          </a:p>
        </p:txBody>
      </p:sp>
      <p:grpSp>
        <p:nvGrpSpPr>
          <p:cNvPr id="13" name="Group 13"/>
          <p:cNvGrpSpPr/>
          <p:nvPr/>
        </p:nvGrpSpPr>
        <p:grpSpPr>
          <a:xfrm>
            <a:off x="15441521" y="1238619"/>
            <a:ext cx="1990740" cy="295666"/>
            <a:chOff x="0" y="0"/>
            <a:chExt cx="1152478" cy="171167"/>
          </a:xfrm>
        </p:grpSpPr>
        <p:sp>
          <p:nvSpPr>
            <p:cNvPr id="14" name="Freeform 14"/>
            <p:cNvSpPr/>
            <p:nvPr/>
          </p:nvSpPr>
          <p:spPr>
            <a:xfrm>
              <a:off x="0" y="0"/>
              <a:ext cx="1152478" cy="171167"/>
            </a:xfrm>
            <a:custGeom>
              <a:avLst/>
              <a:gdLst/>
              <a:ahLst/>
              <a:cxnLst/>
              <a:rect l="l" t="t" r="r" b="b"/>
              <a:pathLst>
                <a:path w="1152478" h="171167">
                  <a:moveTo>
                    <a:pt x="0" y="0"/>
                  </a:moveTo>
                  <a:lnTo>
                    <a:pt x="1152478" y="0"/>
                  </a:lnTo>
                  <a:lnTo>
                    <a:pt x="1152478" y="171167"/>
                  </a:lnTo>
                  <a:lnTo>
                    <a:pt x="0" y="171167"/>
                  </a:lnTo>
                  <a:close/>
                </a:path>
              </a:pathLst>
            </a:custGeom>
            <a:solidFill>
              <a:srgbClr val="CB5A17"/>
            </a:solidFill>
          </p:spPr>
        </p:sp>
        <p:sp>
          <p:nvSpPr>
            <p:cNvPr id="15" name="TextBox 15"/>
            <p:cNvSpPr txBox="1"/>
            <p:nvPr/>
          </p:nvSpPr>
          <p:spPr>
            <a:xfrm>
              <a:off x="0" y="-28575"/>
              <a:ext cx="1152478" cy="199742"/>
            </a:xfrm>
            <a:prstGeom prst="rect">
              <a:avLst/>
            </a:prstGeom>
          </p:spPr>
          <p:txBody>
            <a:bodyPr lIns="28282" tIns="28282" rIns="28282" bIns="28282" rtlCol="0" anchor="ctr"/>
            <a:lstStyle/>
            <a:p>
              <a:pPr algn="ctr">
                <a:lnSpc>
                  <a:spcPts val="2187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16" name="Group 16"/>
          <p:cNvGrpSpPr/>
          <p:nvPr/>
        </p:nvGrpSpPr>
        <p:grpSpPr>
          <a:xfrm>
            <a:off x="15441521" y="1566985"/>
            <a:ext cx="2602402" cy="295666"/>
            <a:chOff x="0" y="0"/>
            <a:chExt cx="1506581" cy="171167"/>
          </a:xfrm>
        </p:grpSpPr>
        <p:sp>
          <p:nvSpPr>
            <p:cNvPr id="17" name="Freeform 17"/>
            <p:cNvSpPr/>
            <p:nvPr/>
          </p:nvSpPr>
          <p:spPr>
            <a:xfrm>
              <a:off x="0" y="0"/>
              <a:ext cx="1506581" cy="171167"/>
            </a:xfrm>
            <a:custGeom>
              <a:avLst/>
              <a:gdLst/>
              <a:ahLst/>
              <a:cxnLst/>
              <a:rect l="l" t="t" r="r" b="b"/>
              <a:pathLst>
                <a:path w="1506581" h="171167">
                  <a:moveTo>
                    <a:pt x="0" y="0"/>
                  </a:moveTo>
                  <a:lnTo>
                    <a:pt x="1506581" y="0"/>
                  </a:lnTo>
                  <a:lnTo>
                    <a:pt x="1506581" y="171167"/>
                  </a:lnTo>
                  <a:lnTo>
                    <a:pt x="0" y="171167"/>
                  </a:lnTo>
                  <a:close/>
                </a:path>
              </a:pathLst>
            </a:custGeom>
            <a:solidFill>
              <a:srgbClr val="EC9D28"/>
            </a:solidFill>
          </p:spPr>
        </p:sp>
        <p:sp>
          <p:nvSpPr>
            <p:cNvPr id="18" name="TextBox 18"/>
            <p:cNvSpPr txBox="1"/>
            <p:nvPr/>
          </p:nvSpPr>
          <p:spPr>
            <a:xfrm>
              <a:off x="0" y="-28575"/>
              <a:ext cx="1506581" cy="199742"/>
            </a:xfrm>
            <a:prstGeom prst="rect">
              <a:avLst/>
            </a:prstGeom>
          </p:spPr>
          <p:txBody>
            <a:bodyPr lIns="28282" tIns="28282" rIns="28282" bIns="28282" rtlCol="0" anchor="ctr"/>
            <a:lstStyle/>
            <a:p>
              <a:pPr algn="ctr">
                <a:lnSpc>
                  <a:spcPts val="2187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19" name="TextBox 19"/>
          <p:cNvSpPr txBox="1"/>
          <p:nvPr/>
        </p:nvSpPr>
        <p:spPr>
          <a:xfrm>
            <a:off x="15498955" y="936411"/>
            <a:ext cx="1160737" cy="27363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732"/>
              </a:lnSpc>
              <a:spcBef>
                <a:spcPct val="0"/>
              </a:spcBef>
            </a:pPr>
            <a:r>
              <a:rPr lang="en-US" sz="1732">
                <a:solidFill>
                  <a:srgbClr val="FFFFFF"/>
                </a:solidFill>
                <a:latin typeface="Univers Bold"/>
                <a:ea typeface="Univers Bold"/>
                <a:cs typeface="Univers Bold"/>
                <a:sym typeface="Univers Bold"/>
              </a:rPr>
              <a:t>Encontro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15494905" y="2014013"/>
            <a:ext cx="2411003" cy="42815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142"/>
              </a:lnSpc>
            </a:pPr>
            <a:r>
              <a:rPr lang="en-US" sz="960">
                <a:solidFill>
                  <a:srgbClr val="FFFFFF"/>
                </a:solidFill>
                <a:latin typeface="Bree Serif"/>
                <a:ea typeface="Bree Serif"/>
                <a:cs typeface="Bree Serif"/>
                <a:sym typeface="Bree Serif"/>
              </a:rPr>
              <a:t>A Pós-Graduação como Estratégia de Desenvolvimento Sustentável </a:t>
            </a:r>
          </a:p>
          <a:p>
            <a:pPr algn="ctr">
              <a:lnSpc>
                <a:spcPts val="1142"/>
              </a:lnSpc>
            </a:pPr>
            <a:r>
              <a:rPr lang="en-US" sz="960">
                <a:solidFill>
                  <a:srgbClr val="FFFFFF"/>
                </a:solidFill>
                <a:latin typeface="Bree Serif"/>
                <a:ea typeface="Bree Serif"/>
                <a:cs typeface="Bree Serif"/>
                <a:sym typeface="Bree Serif"/>
              </a:rPr>
              <a:t>na Amazônia Legal</a:t>
            </a:r>
          </a:p>
        </p:txBody>
      </p:sp>
      <p:sp>
        <p:nvSpPr>
          <p:cNvPr id="21" name="TextBox 21"/>
          <p:cNvSpPr txBox="1"/>
          <p:nvPr/>
        </p:nvSpPr>
        <p:spPr>
          <a:xfrm>
            <a:off x="15480434" y="1581910"/>
            <a:ext cx="2425474" cy="26931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729"/>
              </a:lnSpc>
              <a:spcBef>
                <a:spcPct val="0"/>
              </a:spcBef>
            </a:pPr>
            <a:r>
              <a:rPr lang="en-US" sz="1729">
                <a:solidFill>
                  <a:srgbClr val="FFFFFF"/>
                </a:solidFill>
                <a:latin typeface="Univers Bold"/>
                <a:ea typeface="Univers Bold"/>
                <a:cs typeface="Univers Bold"/>
                <a:sym typeface="Univers Bold"/>
              </a:rPr>
              <a:t>30/09 a 03/10 de 2024</a:t>
            </a:r>
          </a:p>
        </p:txBody>
      </p:sp>
      <p:sp>
        <p:nvSpPr>
          <p:cNvPr id="22" name="TextBox 22"/>
          <p:cNvSpPr txBox="1"/>
          <p:nvPr/>
        </p:nvSpPr>
        <p:spPr>
          <a:xfrm>
            <a:off x="15498955" y="1245427"/>
            <a:ext cx="2898641" cy="27252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729"/>
              </a:lnSpc>
              <a:spcBef>
                <a:spcPct val="0"/>
              </a:spcBef>
            </a:pPr>
            <a:r>
              <a:rPr lang="en-US" sz="1729">
                <a:solidFill>
                  <a:srgbClr val="FFFFFF"/>
                </a:solidFill>
                <a:latin typeface="Univers Bold"/>
                <a:ea typeface="Univers Bold"/>
                <a:cs typeface="Univers Bold"/>
                <a:sym typeface="Univers Bold"/>
              </a:rPr>
              <a:t>Pós-Graduação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177</Words>
  <Application>Microsoft Office PowerPoint</Application>
  <PresentationFormat>Personalizados</PresentationFormat>
  <Paragraphs>66</Paragraphs>
  <Slides>8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8</vt:i4>
      </vt:variant>
    </vt:vector>
  </HeadingPairs>
  <TitlesOfParts>
    <vt:vector size="14" baseType="lpstr">
      <vt:lpstr>Open Sans</vt:lpstr>
      <vt:lpstr>Arial</vt:lpstr>
      <vt:lpstr>Bree Serif</vt:lpstr>
      <vt:lpstr>Calibri</vt:lpstr>
      <vt:lpstr>Univers Bold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IX EPG 2024.pdf</dc:title>
  <cp:lastModifiedBy>Karolhiny Freitas</cp:lastModifiedBy>
  <cp:revision>2</cp:revision>
  <dcterms:created xsi:type="dcterms:W3CDTF">2006-08-16T00:00:00Z</dcterms:created>
  <dcterms:modified xsi:type="dcterms:W3CDTF">2024-08-22T19:14:21Z</dcterms:modified>
  <dc:identifier>DAGOguyVy6M</dc:identifier>
</cp:coreProperties>
</file>